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30" r:id="rId2"/>
  </p:sldMasterIdLst>
  <p:notesMasterIdLst>
    <p:notesMasterId r:id="rId113"/>
  </p:notesMasterIdLst>
  <p:sldIdLst>
    <p:sldId id="445" r:id="rId3"/>
    <p:sldId id="453" r:id="rId4"/>
    <p:sldId id="452" r:id="rId5"/>
    <p:sldId id="486" r:id="rId6"/>
    <p:sldId id="500" r:id="rId7"/>
    <p:sldId id="511" r:id="rId8"/>
    <p:sldId id="512" r:id="rId9"/>
    <p:sldId id="513" r:id="rId10"/>
    <p:sldId id="514" r:id="rId11"/>
    <p:sldId id="515" r:id="rId12"/>
    <p:sldId id="504" r:id="rId13"/>
    <p:sldId id="517" r:id="rId14"/>
    <p:sldId id="518" r:id="rId15"/>
    <p:sldId id="519" r:id="rId16"/>
    <p:sldId id="516" r:id="rId17"/>
    <p:sldId id="520" r:id="rId18"/>
    <p:sldId id="505" r:id="rId19"/>
    <p:sldId id="506" r:id="rId20"/>
    <p:sldId id="455" r:id="rId21"/>
    <p:sldId id="483" r:id="rId22"/>
    <p:sldId id="484" r:id="rId23"/>
    <p:sldId id="485" r:id="rId24"/>
    <p:sldId id="521" r:id="rId25"/>
    <p:sldId id="487" r:id="rId26"/>
    <p:sldId id="488" r:id="rId27"/>
    <p:sldId id="489" r:id="rId28"/>
    <p:sldId id="528" r:id="rId29"/>
    <p:sldId id="529" r:id="rId30"/>
    <p:sldId id="530" r:id="rId31"/>
    <p:sldId id="531" r:id="rId32"/>
    <p:sldId id="532" r:id="rId33"/>
    <p:sldId id="502" r:id="rId34"/>
    <p:sldId id="503" r:id="rId35"/>
    <p:sldId id="533" r:id="rId36"/>
    <p:sldId id="534" r:id="rId37"/>
    <p:sldId id="527" r:id="rId38"/>
    <p:sldId id="525" r:id="rId39"/>
    <p:sldId id="535" r:id="rId40"/>
    <p:sldId id="536" r:id="rId41"/>
    <p:sldId id="526" r:id="rId42"/>
    <p:sldId id="537" r:id="rId43"/>
    <p:sldId id="538" r:id="rId44"/>
    <p:sldId id="539" r:id="rId45"/>
    <p:sldId id="540" r:id="rId46"/>
    <p:sldId id="550" r:id="rId47"/>
    <p:sldId id="551" r:id="rId48"/>
    <p:sldId id="552" r:id="rId49"/>
    <p:sldId id="553" r:id="rId50"/>
    <p:sldId id="555" r:id="rId51"/>
    <p:sldId id="556" r:id="rId52"/>
    <p:sldId id="557" r:id="rId53"/>
    <p:sldId id="558" r:id="rId54"/>
    <p:sldId id="560" r:id="rId55"/>
    <p:sldId id="562" r:id="rId56"/>
    <p:sldId id="561" r:id="rId57"/>
    <p:sldId id="564" r:id="rId58"/>
    <p:sldId id="565" r:id="rId59"/>
    <p:sldId id="568" r:id="rId60"/>
    <p:sldId id="569" r:id="rId61"/>
    <p:sldId id="570" r:id="rId62"/>
    <p:sldId id="571" r:id="rId63"/>
    <p:sldId id="572" r:id="rId64"/>
    <p:sldId id="573" r:id="rId65"/>
    <p:sldId id="574" r:id="rId66"/>
    <p:sldId id="575" r:id="rId67"/>
    <p:sldId id="576" r:id="rId68"/>
    <p:sldId id="577" r:id="rId69"/>
    <p:sldId id="578" r:id="rId70"/>
    <p:sldId id="579" r:id="rId71"/>
    <p:sldId id="580" r:id="rId72"/>
    <p:sldId id="581" r:id="rId73"/>
    <p:sldId id="582" r:id="rId74"/>
    <p:sldId id="257" r:id="rId75"/>
    <p:sldId id="265" r:id="rId76"/>
    <p:sldId id="266" r:id="rId77"/>
    <p:sldId id="267" r:id="rId78"/>
    <p:sldId id="268" r:id="rId79"/>
    <p:sldId id="271" r:id="rId80"/>
    <p:sldId id="272" r:id="rId81"/>
    <p:sldId id="258" r:id="rId82"/>
    <p:sldId id="259" r:id="rId83"/>
    <p:sldId id="524" r:id="rId84"/>
    <p:sldId id="583" r:id="rId85"/>
    <p:sldId id="584" r:id="rId86"/>
    <p:sldId id="585" r:id="rId87"/>
    <p:sldId id="586" r:id="rId88"/>
    <p:sldId id="587" r:id="rId89"/>
    <p:sldId id="588" r:id="rId90"/>
    <p:sldId id="589" r:id="rId91"/>
    <p:sldId id="590" r:id="rId92"/>
    <p:sldId id="591" r:id="rId93"/>
    <p:sldId id="592" r:id="rId94"/>
    <p:sldId id="593" r:id="rId95"/>
    <p:sldId id="647" r:id="rId96"/>
    <p:sldId id="648" r:id="rId97"/>
    <p:sldId id="649" r:id="rId98"/>
    <p:sldId id="650" r:id="rId99"/>
    <p:sldId id="651" r:id="rId100"/>
    <p:sldId id="652" r:id="rId101"/>
    <p:sldId id="653" r:id="rId102"/>
    <p:sldId id="654" r:id="rId103"/>
    <p:sldId id="655" r:id="rId104"/>
    <p:sldId id="656" r:id="rId105"/>
    <p:sldId id="657" r:id="rId106"/>
    <p:sldId id="661" r:id="rId107"/>
    <p:sldId id="662" r:id="rId108"/>
    <p:sldId id="663" r:id="rId109"/>
    <p:sldId id="664" r:id="rId110"/>
    <p:sldId id="665" r:id="rId111"/>
    <p:sldId id="456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3E3B"/>
    <a:srgbClr val="F3E6E5"/>
    <a:srgbClr val="DAB7B4"/>
    <a:srgbClr val="F1E4E3"/>
    <a:srgbClr val="DBBAB7"/>
    <a:srgbClr val="EBD7D5"/>
    <a:srgbClr val="0C384C"/>
    <a:srgbClr val="F8BBD0"/>
    <a:srgbClr val="AC5854"/>
    <a:srgbClr val="D0A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2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938-8048-4396-A931-C27A684A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8B6E-9692-4E91-A265-6B183EDB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F59-CD58-4695-8E67-C3EA93F5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384C-8E89-4288-AC89-A958006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B3D-4A61-4301-B116-A772F31A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E2E-5709-48BD-9724-0731D63D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27D-0D06-41A7-B3D8-6D342E7E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27DC-ABEE-429C-BC18-E02AA8EB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0C164-21DF-439D-9194-213FF665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B576-96A0-433D-A098-E91B23A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38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6B16-EF12-46D0-B68A-AAB2CA1B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09572-DB74-4386-BA6A-B2C3EF81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7CE5-E080-4631-8AF0-7A56210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CE58-0ED0-42F9-92AC-1334373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BCA79-BD47-4FD1-8626-049B137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0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7FB-D617-40A7-9BDA-A30B52A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FB1-0272-426A-8397-63FA764A5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11CD7-AEA8-48D8-B8C1-B5735E34C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D7D62-3834-4536-B7A4-464F4A12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651FF-E7CA-48E1-8146-A2BCDAE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1B576-DF2C-42E4-A28B-FAF83FEB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2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49E-30BE-4190-91A6-928450A0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B942-2C6A-4712-98AB-D2BAE36E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AC472-5EE9-46CE-8F07-1F795E77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34D8-E36D-49B9-AC46-FB19003B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ECB0-85B2-45C4-88C8-069C4E33B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E1DB8-1793-4002-B5F8-84C0AE4B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CC41-2C1F-4953-BFF1-E7F8D016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933F-585F-4A4C-8890-1FE1B141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40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229E-3E1D-44D8-A8C8-F666718B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797D-FAE5-4CB6-86E3-01FD2F72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1888-FF57-48C5-B3FA-940C5F0C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A824B-BBA6-40FD-B73B-65363E13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62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8A85-42D9-4AB0-8268-99E2D9ED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15319-1BB1-473E-82DB-30363293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75ED-B77A-4816-B331-B847DE8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10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9794-BC60-46B0-8B55-FEA50FA8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0C2-D90C-4237-AE71-8A372577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1AE8-3C97-4944-AF4D-2F3516B4A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D6FB1-1FC6-4302-94F3-F73F3653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F659F-DDD6-4D20-BD5F-1D96930A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E228-9DD1-43DC-94AF-F2369D70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1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2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4746-0A99-4941-95AD-D7E1A80C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6BEA0-14A2-4147-BFBA-38A7A128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C8949-D496-404F-95FC-9F629233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68D5-72F8-4DC0-8B4E-2865BCDF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75B6-38FB-4AB7-8757-726407A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A18FF-D45B-4DBF-AFED-0B3F8201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3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5A7D-F262-4C45-A1A1-AD2167E7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889A-F8CB-4BC1-A68B-85C17B1E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58B5-D51F-41DA-85C6-832632FC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57-378B-4CCA-AEA3-DAB2886D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5FE-F3C2-4B87-B48A-7E65E5E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6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C6024-86F5-4C83-9289-37E01C7A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C46-C9F3-4CB3-9394-307259A4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7B09-8A47-4640-AEF8-DB9EA42E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2D24-BB94-4E5E-A3BD-EC1959C7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31C-3925-4930-AD80-21639CC8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8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E4FDF-94FC-4EC3-8226-CA81394A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6FE8-96F4-4724-A957-233E135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9486-C5A9-434F-BC65-DC76A5C3C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F925-A96B-46A1-9309-08DE2FBFF1C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6335-B5CA-42F9-B06A-7DD1471B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54F7-2125-4945-9AD1-1D26E2F8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3361-500D-40B3-9C60-11BDED9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6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71BB59-0E1E-D541-5605-2DC3FE9AB056}"/>
              </a:ext>
            </a:extLst>
          </p:cNvPr>
          <p:cNvCxnSpPr/>
          <p:nvPr/>
        </p:nvCxnSpPr>
        <p:spPr>
          <a:xfrm>
            <a:off x="5855855" y="582224"/>
            <a:ext cx="0" cy="54216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05B7F-EBFB-D4C0-B65A-F4F00D803557}"/>
              </a:ext>
            </a:extLst>
          </p:cNvPr>
          <p:cNvSpPr/>
          <p:nvPr/>
        </p:nvSpPr>
        <p:spPr>
          <a:xfrm>
            <a:off x="-1" y="0"/>
            <a:ext cx="12242801" cy="10698163"/>
          </a:xfrm>
          <a:prstGeom prst="rect">
            <a:avLst/>
          </a:prstGeom>
          <a:solidFill>
            <a:srgbClr val="CEE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19497-F638-0811-E7ED-6E6FA4360F2F}"/>
              </a:ext>
            </a:extLst>
          </p:cNvPr>
          <p:cNvGrpSpPr/>
          <p:nvPr/>
        </p:nvGrpSpPr>
        <p:grpSpPr>
          <a:xfrm>
            <a:off x="5662312" y="4823990"/>
            <a:ext cx="6426978" cy="2240924"/>
            <a:chOff x="439870" y="3676804"/>
            <a:chExt cx="4018099" cy="2130254"/>
          </a:xfrm>
        </p:grpSpPr>
        <p:pic>
          <p:nvPicPr>
            <p:cNvPr id="15" name="Picture 14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10EB561-9745-F8D5-A329-610E598C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285" y="4958680"/>
              <a:ext cx="1389684" cy="6020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E5B9B-0BC4-F177-AC6B-7A636CCB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117" y="3921827"/>
              <a:ext cx="942730" cy="82010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DC7302-7843-CF24-7863-332AA1532973}"/>
                </a:ext>
              </a:extLst>
            </p:cNvPr>
            <p:cNvGrpSpPr/>
            <p:nvPr/>
          </p:nvGrpSpPr>
          <p:grpSpPr>
            <a:xfrm>
              <a:off x="439870" y="3676804"/>
              <a:ext cx="2764064" cy="2130254"/>
              <a:chOff x="607840" y="3312044"/>
              <a:chExt cx="2801395" cy="2130254"/>
            </a:xfrm>
          </p:grpSpPr>
          <p:pic>
            <p:nvPicPr>
              <p:cNvPr id="18" name="Picture 17" descr="Logo, icon&#10;&#10;Description automatically generated">
                <a:extLst>
                  <a:ext uri="{FF2B5EF4-FFF2-40B4-BE49-F238E27FC236}">
                    <a16:creationId xmlns:a16="http://schemas.microsoft.com/office/drawing/2014/main" id="{90275740-71E6-75BF-A2E5-127284CB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120" y="4860287"/>
                <a:ext cx="303443" cy="365694"/>
              </a:xfrm>
              <a:prstGeom prst="rect">
                <a:avLst/>
              </a:prstGeom>
            </p:spPr>
          </p:pic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0C03C6AB-7317-F115-99AE-03CD78B78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840" y="3312044"/>
                <a:ext cx="2801395" cy="21302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Prepared By :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Said Fawzy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Manager of Information Center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Tendering Department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Lato" panose="020F0502020204030203" pitchFamily="34" charset="0"/>
                  </a:rPr>
                  <a:t>Arab Contractors </a:t>
                </a:r>
              </a:p>
            </p:txBody>
          </p:sp>
        </p:grpSp>
      </p:grpSp>
      <p:pic>
        <p:nvPicPr>
          <p:cNvPr id="1026" name="Picture 2" descr="Data Analytics Manager | Career &amp; Salary Information">
            <a:extLst>
              <a:ext uri="{FF2B5EF4-FFF2-40B4-BE49-F238E27FC236}">
                <a16:creationId xmlns:a16="http://schemas.microsoft.com/office/drawing/2014/main" id="{38C0BB70-E039-F440-FDF9-DC0132CBB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7" y="6542"/>
            <a:ext cx="9701844" cy="45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7FB83E-1A4F-7B84-39F6-B8C7347448A4}"/>
              </a:ext>
            </a:extLst>
          </p:cNvPr>
          <p:cNvSpPr/>
          <p:nvPr/>
        </p:nvSpPr>
        <p:spPr>
          <a:xfrm rot="2085906">
            <a:off x="-799676" y="1174445"/>
            <a:ext cx="4367008" cy="2334473"/>
          </a:xfrm>
          <a:custGeom>
            <a:avLst/>
            <a:gdLst>
              <a:gd name="connsiteX0" fmla="*/ 171545 w 4367008"/>
              <a:gd name="connsiteY0" fmla="*/ 66450 h 2334473"/>
              <a:gd name="connsiteX1" fmla="*/ 389087 w 4367008"/>
              <a:gd name="connsiteY1" fmla="*/ 0 h 2334473"/>
              <a:gd name="connsiteX2" fmla="*/ 3977921 w 4367008"/>
              <a:gd name="connsiteY2" fmla="*/ 0 h 2334473"/>
              <a:gd name="connsiteX3" fmla="*/ 4367008 w 4367008"/>
              <a:gd name="connsiteY3" fmla="*/ 389087 h 2334473"/>
              <a:gd name="connsiteX4" fmla="*/ 4367008 w 4367008"/>
              <a:gd name="connsiteY4" fmla="*/ 1945386 h 2334473"/>
              <a:gd name="connsiteX5" fmla="*/ 3977921 w 4367008"/>
              <a:gd name="connsiteY5" fmla="*/ 2334473 h 2334473"/>
              <a:gd name="connsiteX6" fmla="*/ 1282678 w 4367008"/>
              <a:gd name="connsiteY6" fmla="*/ 2334473 h 2334473"/>
              <a:gd name="connsiteX7" fmla="*/ 0 w 4367008"/>
              <a:gd name="connsiteY7" fmla="*/ 486540 h 2334473"/>
              <a:gd name="connsiteX8" fmla="*/ 0 w 4367008"/>
              <a:gd name="connsiteY8" fmla="*/ 389087 h 2334473"/>
              <a:gd name="connsiteX9" fmla="*/ 171545 w 4367008"/>
              <a:gd name="connsiteY9" fmla="*/ 66450 h 233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7008" h="2334473">
                <a:moveTo>
                  <a:pt x="171545" y="66450"/>
                </a:moveTo>
                <a:cubicBezTo>
                  <a:pt x="233643" y="24497"/>
                  <a:pt x="308504" y="0"/>
                  <a:pt x="389087" y="0"/>
                </a:cubicBezTo>
                <a:lnTo>
                  <a:pt x="3977921" y="0"/>
                </a:lnTo>
                <a:cubicBezTo>
                  <a:pt x="4192808" y="0"/>
                  <a:pt x="4367008" y="174200"/>
                  <a:pt x="4367008" y="389087"/>
                </a:cubicBezTo>
                <a:lnTo>
                  <a:pt x="4367008" y="1945386"/>
                </a:lnTo>
                <a:cubicBezTo>
                  <a:pt x="4367008" y="2160273"/>
                  <a:pt x="4192808" y="2334473"/>
                  <a:pt x="3977921" y="2334473"/>
                </a:cubicBezTo>
                <a:lnTo>
                  <a:pt x="1282678" y="2334473"/>
                </a:lnTo>
                <a:lnTo>
                  <a:pt x="0" y="486540"/>
                </a:lnTo>
                <a:lnTo>
                  <a:pt x="0" y="389087"/>
                </a:lnTo>
                <a:cubicBezTo>
                  <a:pt x="0" y="254783"/>
                  <a:pt x="68047" y="136372"/>
                  <a:pt x="171545" y="66450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2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3B68D6-47CA-D47F-41DC-38776BFE9AF0}"/>
              </a:ext>
            </a:extLst>
          </p:cNvPr>
          <p:cNvSpPr/>
          <p:nvPr/>
        </p:nvSpPr>
        <p:spPr>
          <a:xfrm rot="2085906">
            <a:off x="-2568827" y="3047246"/>
            <a:ext cx="7098975" cy="7621508"/>
          </a:xfrm>
          <a:custGeom>
            <a:avLst/>
            <a:gdLst>
              <a:gd name="connsiteX0" fmla="*/ 283012 w 6404936"/>
              <a:gd name="connsiteY0" fmla="*/ 188079 h 6924593"/>
              <a:gd name="connsiteX1" fmla="*/ 898740 w 6404936"/>
              <a:gd name="connsiteY1" fmla="*/ 0 h 6924593"/>
              <a:gd name="connsiteX2" fmla="*/ 5303670 w 6404936"/>
              <a:gd name="connsiteY2" fmla="*/ 0 h 6924593"/>
              <a:gd name="connsiteX3" fmla="*/ 6404936 w 6404936"/>
              <a:gd name="connsiteY3" fmla="*/ 1101266 h 6924593"/>
              <a:gd name="connsiteX4" fmla="*/ 6404936 w 6404936"/>
              <a:gd name="connsiteY4" fmla="*/ 5823327 h 6924593"/>
              <a:gd name="connsiteX5" fmla="*/ 5303670 w 6404936"/>
              <a:gd name="connsiteY5" fmla="*/ 6924593 h 6924593"/>
              <a:gd name="connsiteX6" fmla="*/ 4482854 w 6404936"/>
              <a:gd name="connsiteY6" fmla="*/ 6924593 h 6924593"/>
              <a:gd name="connsiteX7" fmla="*/ 0 w 6404936"/>
              <a:gd name="connsiteY7" fmla="*/ 466219 h 6924593"/>
              <a:gd name="connsiteX8" fmla="*/ 48950 w 6404936"/>
              <a:gd name="connsiteY8" fmla="*/ 400759 h 6924593"/>
              <a:gd name="connsiteX9" fmla="*/ 283012 w 6404936"/>
              <a:gd name="connsiteY9" fmla="*/ 188079 h 692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04936" h="6924593">
                <a:moveTo>
                  <a:pt x="283012" y="188079"/>
                </a:moveTo>
                <a:cubicBezTo>
                  <a:pt x="458775" y="69336"/>
                  <a:pt x="670661" y="0"/>
                  <a:pt x="898740" y="0"/>
                </a:cubicBezTo>
                <a:lnTo>
                  <a:pt x="5303670" y="0"/>
                </a:lnTo>
                <a:cubicBezTo>
                  <a:pt x="5911882" y="0"/>
                  <a:pt x="6404936" y="493054"/>
                  <a:pt x="6404936" y="1101266"/>
                </a:cubicBezTo>
                <a:lnTo>
                  <a:pt x="6404936" y="5823327"/>
                </a:lnTo>
                <a:cubicBezTo>
                  <a:pt x="6404936" y="6431539"/>
                  <a:pt x="5911882" y="6924593"/>
                  <a:pt x="5303670" y="6924593"/>
                </a:cubicBezTo>
                <a:lnTo>
                  <a:pt x="4482854" y="6924593"/>
                </a:lnTo>
                <a:lnTo>
                  <a:pt x="0" y="466219"/>
                </a:lnTo>
                <a:lnTo>
                  <a:pt x="48950" y="400759"/>
                </a:lnTo>
                <a:cubicBezTo>
                  <a:pt x="116279" y="319174"/>
                  <a:pt x="195130" y="247451"/>
                  <a:pt x="283012" y="188079"/>
                </a:cubicBezTo>
                <a:close/>
              </a:path>
            </a:pathLst>
          </a:custGeom>
          <a:solidFill>
            <a:srgbClr val="F8BBD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2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675D6-F94F-23AB-5312-34C822625057}"/>
              </a:ext>
            </a:extLst>
          </p:cNvPr>
          <p:cNvSpPr/>
          <p:nvPr/>
        </p:nvSpPr>
        <p:spPr>
          <a:xfrm>
            <a:off x="227837" y="3609105"/>
            <a:ext cx="6108309" cy="1739976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Power BI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</a:rPr>
              <a:t>Manager Guide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7F892-671D-0F02-B290-8E5F77ABF35C}"/>
              </a:ext>
            </a:extLst>
          </p:cNvPr>
          <p:cNvSpPr/>
          <p:nvPr/>
        </p:nvSpPr>
        <p:spPr>
          <a:xfrm>
            <a:off x="2136839" y="1679235"/>
            <a:ext cx="8082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>
                <a:ln/>
                <a:effectLst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882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FAB04-F296-9B00-550E-81306A9E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2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322A1-6909-2C39-ECFC-451CAFA6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43" y="886691"/>
            <a:ext cx="10611229" cy="503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6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85BC6-1035-81E9-6D31-ACEDEFEF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91" y="559898"/>
            <a:ext cx="8821381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323A8-0CF0-0F50-BEE3-1C31F5E9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2" y="391830"/>
            <a:ext cx="9684327" cy="56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3F6C30-D102-CF4B-6AF9-CF47F1367311}"/>
              </a:ext>
            </a:extLst>
          </p:cNvPr>
          <p:cNvGrpSpPr/>
          <p:nvPr/>
        </p:nvGrpSpPr>
        <p:grpSpPr>
          <a:xfrm>
            <a:off x="651163" y="5435814"/>
            <a:ext cx="2355273" cy="590077"/>
            <a:chOff x="595745" y="5588214"/>
            <a:chExt cx="2355273" cy="5900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D324D9-A675-5C6A-6486-3023A624C55E}"/>
                </a:ext>
              </a:extLst>
            </p:cNvPr>
            <p:cNvSpPr txBox="1"/>
            <p:nvPr/>
          </p:nvSpPr>
          <p:spPr>
            <a:xfrm>
              <a:off x="595745" y="5655071"/>
              <a:ext cx="23552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Example</a:t>
              </a:r>
              <a:endParaRPr lang="en-US" sz="2800" b="1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6ADA00-A3A9-4FCA-08D8-8C13D4BC11E0}"/>
                </a:ext>
              </a:extLst>
            </p:cNvPr>
            <p:cNvCxnSpPr>
              <a:cxnSpLocks/>
            </p:cNvCxnSpPr>
            <p:nvPr/>
          </p:nvCxnSpPr>
          <p:spPr>
            <a:xfrm>
              <a:off x="595745" y="5588214"/>
              <a:ext cx="1648691" cy="0"/>
            </a:xfrm>
            <a:prstGeom prst="line">
              <a:avLst/>
            </a:prstGeom>
            <a:ln w="38100">
              <a:solidFill>
                <a:srgbClr val="7B2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50AC36A-49E4-EA0F-0D0E-EA035802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27" y="514028"/>
            <a:ext cx="6420746" cy="4610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137D4-B57F-7F52-9910-1826E63D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93" y="1555380"/>
            <a:ext cx="1705213" cy="3248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00CC5-B5B9-31BC-C31C-168F7223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606" y="1693511"/>
            <a:ext cx="2896004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2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99A70-059C-8363-4FFE-1AE1E556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384748"/>
            <a:ext cx="9324109" cy="53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5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A81A13B-4258-9017-7F65-BCC45DB9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37" y="1135523"/>
            <a:ext cx="3531834" cy="138338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2205CF-F017-6E02-6A11-6A0784CD1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32" y="2699512"/>
            <a:ext cx="3381663" cy="25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36614BA-1017-636C-957A-D6097C4C0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2" y="379729"/>
            <a:ext cx="4129870" cy="156654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23276FB-A873-9BA9-ECFA-919E911C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38" y="2243463"/>
            <a:ext cx="2430919" cy="302577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8FC990D-CE0D-B74A-F10F-1A2551FBA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6" y="997216"/>
            <a:ext cx="2430919" cy="4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r code on a white background&#10;&#10;Description automatically generated">
            <a:extLst>
              <a:ext uri="{FF2B5EF4-FFF2-40B4-BE49-F238E27FC236}">
                <a16:creationId xmlns:a16="http://schemas.microsoft.com/office/drawing/2014/main" id="{64D47731-CEBD-8124-08EE-5C5B43C8D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60" y="443698"/>
            <a:ext cx="2641708" cy="3345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D90720-4874-0F0E-3CD8-DE00D7C2A092}"/>
              </a:ext>
            </a:extLst>
          </p:cNvPr>
          <p:cNvSpPr txBox="1"/>
          <p:nvPr/>
        </p:nvSpPr>
        <p:spPr>
          <a:xfrm>
            <a:off x="2115628" y="4313533"/>
            <a:ext cx="73130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If all the row values are distinct, then unique and distinct amounts will be equal</a:t>
            </a:r>
          </a:p>
        </p:txBody>
      </p:sp>
    </p:spTree>
    <p:extLst>
      <p:ext uri="{BB962C8B-B14F-4D97-AF65-F5344CB8AC3E}">
        <p14:creationId xmlns:p14="http://schemas.microsoft.com/office/powerpoint/2010/main" val="294056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8C802A1-D299-193A-E5C1-D14B375B8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2" y="341331"/>
            <a:ext cx="3390592" cy="143571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6B503B-077C-6603-7973-BD41AC6A2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01" y="980578"/>
            <a:ext cx="7646687" cy="50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6862C5-B215-1FAB-F75B-7E71990E4B29}"/>
              </a:ext>
            </a:extLst>
          </p:cNvPr>
          <p:cNvSpPr txBox="1"/>
          <p:nvPr/>
        </p:nvSpPr>
        <p:spPr>
          <a:xfrm>
            <a:off x="1278865" y="566583"/>
            <a:ext cx="6094562" cy="18258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Power Query performs data profiling on the initial 1,000 rows of your data. 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65A55-08F5-118E-FE90-1048A699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05" y="3642795"/>
            <a:ext cx="8211813" cy="1918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3D1F2-FBB6-D2CF-81BE-33A3492F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05" y="3888648"/>
            <a:ext cx="8079244" cy="16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Transform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2F7B4-3CC8-66E6-C3E4-025C16CF5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1223654"/>
            <a:ext cx="11393490" cy="4410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4AD1B-4DCD-CAD9-5CCE-FC87C6BB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519" y="1398792"/>
            <a:ext cx="1572411" cy="14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4BE2-FFEA-D989-ACEC-5C4EFD77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83C74-3FE1-1737-0339-0041D42E9575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8C910-4AF6-4F07-C46D-1CD96C3D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8D7A4-208E-91A9-9046-BF221C7245F4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9FA1F-F07D-4831-3093-9DC4B9D5AC9E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1D9C0A-A4FF-D850-A39E-737D849F6B52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BDBBA5-EA1C-3A6A-448E-6B90CF260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BAFE79-2CA8-1A84-3C0D-5A5AA96CF30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2" descr="Thank You PNGs for Free Download">
            <a:extLst>
              <a:ext uri="{FF2B5EF4-FFF2-40B4-BE49-F238E27FC236}">
                <a16:creationId xmlns:a16="http://schemas.microsoft.com/office/drawing/2014/main" id="{15A2F3CB-A605-FC59-D84F-C7445A56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59843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8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3DB8E-ED18-66B5-E90A-AD5A7859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4284"/>
            <a:ext cx="12165123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Load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6DAC1-EB4C-E0DB-0774-66699F5E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1023602"/>
            <a:ext cx="973590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ETL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1FCDF-9168-D780-4012-B3B51322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2166761"/>
            <a:ext cx="11593543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7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ETL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A28F6-41CD-9C79-6517-CA9C3829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787" y="1785708"/>
            <a:ext cx="268642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7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ETL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E8D32-24A1-BCC1-E102-4D9B450D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54" y="932363"/>
            <a:ext cx="10351699" cy="49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8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ETL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3D7F4-E1C6-9815-6A8F-2961CFAC4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03" y="1857155"/>
            <a:ext cx="3000794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ETL With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D4C5A-1BC6-8163-5DBC-21054F22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70" y="919884"/>
            <a:ext cx="9261238" cy="52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05672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Data Sources You can Connect in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D381F-9040-7643-2FDE-AD58D2F8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41" y="1643295"/>
            <a:ext cx="2333951" cy="310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5312B-100D-AB75-44BB-F9D9F4BA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45" y="1357504"/>
            <a:ext cx="2715004" cy="36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4A00F2-06FB-3481-FA28-257CDADB8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56" y="1280503"/>
            <a:ext cx="3115110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1918B6-AFA4-D5B1-BBDB-F71828653A4D}"/>
              </a:ext>
            </a:extLst>
          </p:cNvPr>
          <p:cNvSpPr/>
          <p:nvPr/>
        </p:nvSpPr>
        <p:spPr>
          <a:xfrm>
            <a:off x="0" y="2974510"/>
            <a:ext cx="12191999" cy="936679"/>
          </a:xfrm>
          <a:prstGeom prst="rect">
            <a:avLst/>
          </a:prstGeom>
          <a:noFill/>
        </p:spPr>
        <p:txBody>
          <a:bodyPr wrap="square" lIns="77228" tIns="38614" rIns="77228" bIns="38614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5400" b="1" kern="0" dirty="0">
                <a:solidFill>
                  <a:srgbClr val="0C384C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2: Preparing Data For 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213356-6965-4E50-D35D-7684EB2E549A}"/>
              </a:ext>
            </a:extLst>
          </p:cNvPr>
          <p:cNvGrpSpPr/>
          <p:nvPr/>
        </p:nvGrpSpPr>
        <p:grpSpPr>
          <a:xfrm>
            <a:off x="495238" y="432216"/>
            <a:ext cx="1939490" cy="2068613"/>
            <a:chOff x="495238" y="233912"/>
            <a:chExt cx="1698398" cy="18506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E5FCA4-D99F-CEB1-0571-DD444248B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495238" y="233912"/>
              <a:ext cx="1698398" cy="18506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BF22CE-1808-844C-17EA-EA8701C30CFD}"/>
                </a:ext>
              </a:extLst>
            </p:cNvPr>
            <p:cNvSpPr/>
            <p:nvPr/>
          </p:nvSpPr>
          <p:spPr>
            <a:xfrm rot="20556617">
              <a:off x="1348456" y="1699483"/>
              <a:ext cx="750167" cy="132869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D3B411-F53A-809D-2BF1-2F97ED7E5CFB}"/>
              </a:ext>
            </a:extLst>
          </p:cNvPr>
          <p:cNvGrpSpPr/>
          <p:nvPr/>
        </p:nvGrpSpPr>
        <p:grpSpPr>
          <a:xfrm>
            <a:off x="0" y="5830460"/>
            <a:ext cx="12192000" cy="1027540"/>
            <a:chOff x="0" y="5830460"/>
            <a:chExt cx="12192000" cy="10275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6E98F-E8E8-BCAB-4118-158F88F647E0}"/>
                </a:ext>
              </a:extLst>
            </p:cNvPr>
            <p:cNvSpPr/>
            <p:nvPr/>
          </p:nvSpPr>
          <p:spPr>
            <a:xfrm>
              <a:off x="0" y="6243782"/>
              <a:ext cx="12192000" cy="614218"/>
            </a:xfrm>
            <a:prstGeom prst="rect">
              <a:avLst/>
            </a:prstGeom>
            <a:solidFill>
              <a:srgbClr val="CFA0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EA2910-1A68-FF21-7330-42095EE0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61103">
              <a:off x="263409" y="5830460"/>
              <a:ext cx="860356" cy="9374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4B2EFA-E46F-D9F7-C320-A815E62D549D}"/>
                </a:ext>
              </a:extLst>
            </p:cNvPr>
            <p:cNvSpPr/>
            <p:nvPr/>
          </p:nvSpPr>
          <p:spPr>
            <a:xfrm rot="20556617">
              <a:off x="664156" y="6569051"/>
              <a:ext cx="433400" cy="95997"/>
            </a:xfrm>
            <a:prstGeom prst="rect">
              <a:avLst/>
            </a:prstGeom>
            <a:solidFill>
              <a:srgbClr val="D6D6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Combining Data Sources benefits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81714-1E03-5D2F-4564-2637B757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1104575"/>
            <a:ext cx="1031701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8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Combining Data Sources benefits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0B0A6-2A08-F34B-A57E-26E26185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514208"/>
            <a:ext cx="1047896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Combining Data Sources benefits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736FD-3E4D-E2BE-6DFD-8A9F730D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919884"/>
            <a:ext cx="9437298" cy="52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3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Combining Data Sources benefits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3323A-8657-5279-1FEA-0D0BC9D2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71" y="1533260"/>
            <a:ext cx="3820058" cy="3791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C1C3D-8345-7799-BEBE-3097554D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50" y="1199839"/>
            <a:ext cx="3762900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4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-11501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Combining Data Sources benefits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4F7AF-1D41-F3C8-67C3-89513512A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81" y="785004"/>
            <a:ext cx="9592476" cy="5322497"/>
          </a:xfrm>
          <a:prstGeom prst="rect">
            <a:avLst/>
          </a:prstGeom>
          <a:solidFill>
            <a:srgbClr val="793E3B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516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Combining Data Sources benefits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7293E-07E6-BE38-B962-FB744FAF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085523"/>
            <a:ext cx="11965070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5484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Combining Data Sources benefits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508D1-2E27-9A45-E668-60170378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53" y="919884"/>
            <a:ext cx="9319962" cy="52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6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What is  a Flat File?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A88CF-37C5-2694-4396-B7DA97B5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74" y="3847512"/>
            <a:ext cx="5191255" cy="2175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A2120-E336-1153-BDDB-3D29AD8E028C}"/>
              </a:ext>
            </a:extLst>
          </p:cNvPr>
          <p:cNvSpPr txBox="1"/>
          <p:nvPr/>
        </p:nvSpPr>
        <p:spPr>
          <a:xfrm>
            <a:off x="1865461" y="1691200"/>
            <a:ext cx="82274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flat file is a file type that contains a single data table, with a uniform structure for every row of data, and does not have hierarchies.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143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Examples of Flat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924A2-394C-85EA-4F40-27249C61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527" y="852128"/>
            <a:ext cx="4077269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3314A-1E49-486F-90E9-4242EF0F8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Set up a Flat Data 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C83DF2-F946-35F4-1F62-050849D39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84" y="919884"/>
            <a:ext cx="2126915" cy="439540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CA76A68-97FD-5C76-9506-122CCF3F0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01" y="1099115"/>
            <a:ext cx="5882910" cy="46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8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F560126-A9B2-4977-8BF5-D44572F7575A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DC981-5ADA-46E3-B7B4-128D159CC8B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169645-2EC2-4625-94AE-8F07CAB54B1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3CE46A-FB40-4624-9ABC-570D7F344598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A71809-E271-4A09-A03C-DFE27AFC4C64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0E3D53-0ACB-4F4F-804C-E7E085A609A4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50A763-0B7B-4D37-A6F3-62D1D863A6BA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AD0E06-8D9F-4DD5-9E05-2C3EB697382F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0B3847-4C38-40D9-AC12-2D77E0A60037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2E8170-D6DD-4EC8-9886-6504631AEEBA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BCFA09-5D7E-479B-ACFA-56F1FE5F0C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393EB2-733B-4943-B3DB-5CB07D520502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AA4F6-8CEE-4C94-8A20-7E492B19B066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7587E4-EFCA-4F92-AD24-D3DE92C9CEF9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A689F3E-304D-4A48-9064-050ADCEF2E01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3BBED5-322B-46AF-AD80-DE6A72A5A442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A11E51-3BA1-401C-BF70-43B075E7DE5E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71C599-843B-48D4-AC72-AEF7905BE20D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AFA-75A0-4008-A35B-219D32CAF4CD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B6F9C5-992B-4867-8BD1-C501B88A9F22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7E3EEA-DA68-4C67-90F7-522D4B852230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CCA49F-8E4C-4564-8181-C0118FC650C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B1B63B-FE2E-40AD-922C-A7036B2D8A5C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9BB2432-0F43-4B2B-8725-4F9FF0EFE67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9B6F84E-89EA-46C0-B2EE-B88DD55C9762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8C47BB-99D8-4DB8-8477-176FF39F30F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8E4EF-DCC3-4D4B-862A-408B29B7BF43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0BBB70-9D95-4445-A409-A73FD469BA7D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25073D-BD50-4D85-BF53-00A6295AB157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70B0A7-4424-4BF5-AA37-8628ABFD3DCD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DF8663-AF3A-41B8-BB67-1018EFA4DAFC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02447C-5563-47D4-A6AB-16E733A4D9B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7A3E0D0-1BBE-4B9B-B360-65FEE22D8563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C9F0FA-FDDF-4393-9AD2-8CEAC7378B30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7ADECE-184B-4C7C-9815-14AE0D1E1C7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5FE66ED-2AE5-4430-BB29-FBB7BFF5D636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79A243-BADC-4F31-A412-9EEEAF6AB328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A8588-5ADA-4E19-8F0A-032EEE6E8825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0F781-0837-4676-9418-4B6E4419095F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70E67-F818-4827-A81F-B1F04BB759D5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1709BE-1509-4AF7-9DD4-9EB691907304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854D2-62B5-4031-97D7-0E458CDE32C7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04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6BFC09-0141-4793-AD58-F0DC472F391D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27C0E73-05C1-4AFF-9EF6-86FB008D9784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5399B4-415D-4ECA-B5DA-F5F7B3441AF8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5FF881-3C7C-4A4C-A950-C57943BC926A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D8268FD-8901-461B-A875-7BBEA8A15316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4C7ED3-4C39-4701-98E9-08C77D1B5F54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90F6ED8-2F90-4C14-B9A6-B0743C86D150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CCAAEB0-F795-4B6C-8834-4C2FB2A6502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B6841-26D7-4923-840B-019A9260BAC4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844E2C-D447-4ACA-B02E-4EA6A8F9B2AF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ABF07F94-1D03-454A-B60E-F5891739C258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79DC36-EAC5-4986-801B-F1905DF545F7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DBD64D-2E5D-4EAA-A554-66D4CC847768}"/>
              </a:ext>
            </a:extLst>
          </p:cNvPr>
          <p:cNvGrpSpPr/>
          <p:nvPr/>
        </p:nvGrpSpPr>
        <p:grpSpPr>
          <a:xfrm>
            <a:off x="7035004" y="1113182"/>
            <a:ext cx="3756074" cy="792874"/>
            <a:chOff x="7710911" y="689019"/>
            <a:chExt cx="3756074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136A21-C2CA-40D6-9D4B-05519F8881AD}"/>
                </a:ext>
              </a:extLst>
            </p:cNvPr>
            <p:cNvSpPr txBox="1"/>
            <p:nvPr/>
          </p:nvSpPr>
          <p:spPr>
            <a:xfrm>
              <a:off x="7710911" y="689019"/>
              <a:ext cx="3221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What is Data?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E5F6CA-B241-4CDB-A6ED-880EBDF0F26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8A0D85-A613-41E8-B370-9F63FF58AE18}"/>
              </a:ext>
            </a:extLst>
          </p:cNvPr>
          <p:cNvGrpSpPr/>
          <p:nvPr/>
        </p:nvGrpSpPr>
        <p:grpSpPr>
          <a:xfrm>
            <a:off x="6154370" y="2527158"/>
            <a:ext cx="4525131" cy="792874"/>
            <a:chOff x="7710910" y="689019"/>
            <a:chExt cx="4525131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38865-45C5-4364-98BB-3CCA126CA71D}"/>
                </a:ext>
              </a:extLst>
            </p:cNvPr>
            <p:cNvSpPr txBox="1"/>
            <p:nvPr/>
          </p:nvSpPr>
          <p:spPr>
            <a:xfrm>
              <a:off x="7710910" y="689019"/>
              <a:ext cx="4525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People Working </a:t>
              </a:r>
              <a:r>
                <a:rPr lang="en-US" sz="2800" dirty="0"/>
                <a:t>in Data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5DD87A-3345-46F2-BC14-59D75D492DB4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11B1E9-7C4C-4209-B762-C861E3EAFA16}"/>
              </a:ext>
            </a:extLst>
          </p:cNvPr>
          <p:cNvGrpSpPr/>
          <p:nvPr/>
        </p:nvGrpSpPr>
        <p:grpSpPr>
          <a:xfrm>
            <a:off x="7712687" y="3912345"/>
            <a:ext cx="5149454" cy="792874"/>
            <a:chOff x="7710910" y="689019"/>
            <a:chExt cx="5149454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360A1C-BF56-4720-BA37-8CA655DE407F}"/>
                </a:ext>
              </a:extLst>
            </p:cNvPr>
            <p:cNvSpPr txBox="1"/>
            <p:nvPr/>
          </p:nvSpPr>
          <p:spPr>
            <a:xfrm>
              <a:off x="7710910" y="689019"/>
              <a:ext cx="5149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Connecting to Data Sources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F7DFED2-EB02-4047-AF1A-6E1E5A06772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1BF3D3-1697-409F-AB24-7D22BD354F6C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A2A3FC-7D13-4014-8BE7-2FC62BA22535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Transforming Data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06ECEB-4AC4-43A4-B064-9C5F4E33FEB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AF79A-9CD1-71F7-0F61-1BBAF485EC76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3459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Why data needs to be transformed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1A5A8-9339-3DBA-1D15-FF101280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73" y="1015111"/>
            <a:ext cx="8895388" cy="50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Some Iconicity You Might Find in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F7950-B998-7A84-0120-A4C96149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67" y="1009665"/>
            <a:ext cx="3657758" cy="48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49531-769D-5AA2-65AE-7C8CD85D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82" y="479111"/>
            <a:ext cx="9327236" cy="52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08990B-B748-5D87-87EA-6BA2BB150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76" y="1728550"/>
            <a:ext cx="392484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D9260-1660-4776-CC17-000D5233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03" y="374911"/>
            <a:ext cx="8969935" cy="54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5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6BF20-F6A0-DB4D-1642-1E4DB0ED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413" y="109457"/>
            <a:ext cx="3810532" cy="1152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A44FE-4ABB-2902-0B4B-2BECBF7A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9" y="1262143"/>
            <a:ext cx="2534004" cy="234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C64B2-3E53-A263-BC99-EAA0501EC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19" y="3510154"/>
            <a:ext cx="2819794" cy="2391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BA0191-AF4A-AA49-46F9-F5BF6CF6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883" y="3062417"/>
            <a:ext cx="1200318" cy="44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68E225-04F9-A6B6-B446-EC125A971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861" y="1056944"/>
            <a:ext cx="1638529" cy="2372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070ACD-A5EE-8BCD-3DC8-15E00D27E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861" y="3524263"/>
            <a:ext cx="1991003" cy="2276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8DC0F8-9B9D-C1EE-7600-FA3F2836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475" y="2981263"/>
            <a:ext cx="1200318" cy="4477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D17949-73EF-1D51-C802-C9CD222DF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1594" y="2221824"/>
            <a:ext cx="228631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B2093-A8B9-830B-2015-94BD230A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9047"/>
            <a:ext cx="1213654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8DAE2-79ED-D4E7-B54C-778C451F5C4D}"/>
              </a:ext>
            </a:extLst>
          </p:cNvPr>
          <p:cNvSpPr txBox="1"/>
          <p:nvPr/>
        </p:nvSpPr>
        <p:spPr>
          <a:xfrm>
            <a:off x="0" y="0"/>
            <a:ext cx="12056861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Features that Power Query can help with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2467-6C64-E2ED-F07B-37E2DBE8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89" y="4966391"/>
            <a:ext cx="5201376" cy="1238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6A2150-C633-E968-5426-6DF968B8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65" y="862642"/>
            <a:ext cx="7288307" cy="42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5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8DAE2-79ED-D4E7-B54C-778C451F5C4D}"/>
              </a:ext>
            </a:extLst>
          </p:cNvPr>
          <p:cNvSpPr txBox="1"/>
          <p:nvPr/>
        </p:nvSpPr>
        <p:spPr>
          <a:xfrm>
            <a:off x="0" y="0"/>
            <a:ext cx="12192000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Features that Power Query can help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CB06D-8001-AE06-9DAF-55884737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71" y="4759885"/>
            <a:ext cx="5134692" cy="1409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653379-7087-22CE-C984-67625A9E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305" y="794940"/>
            <a:ext cx="7160341" cy="407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8DAE2-79ED-D4E7-B54C-778C451F5C4D}"/>
              </a:ext>
            </a:extLst>
          </p:cNvPr>
          <p:cNvSpPr txBox="1"/>
          <p:nvPr/>
        </p:nvSpPr>
        <p:spPr>
          <a:xfrm>
            <a:off x="0" y="0"/>
            <a:ext cx="12192000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Features that Power Query can help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CBB96-9880-CD8C-580D-36AC386F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00" y="4785237"/>
            <a:ext cx="5372850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76B70-199B-3220-35A3-78CE1D513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56" y="834340"/>
            <a:ext cx="7282832" cy="42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4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3E6E5"/>
            </a:gs>
            <a:gs pos="0">
              <a:srgbClr val="F5F5F5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2B0178-07A2-0391-4612-49F45A03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5C808D-EA57-334F-FE61-6FEAB20420BF}"/>
              </a:ext>
            </a:extLst>
          </p:cNvPr>
          <p:cNvGrpSpPr/>
          <p:nvPr/>
        </p:nvGrpSpPr>
        <p:grpSpPr>
          <a:xfrm>
            <a:off x="1378226" y="795384"/>
            <a:ext cx="5248242" cy="1036307"/>
            <a:chOff x="1378226" y="795384"/>
            <a:chExt cx="5248242" cy="10363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D30472-6387-8909-0B0D-89349DB8495A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A3032-9C72-050B-A203-D83D965F9585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A76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10EFC4-043D-AA68-49B1-78AF67C892D4}"/>
                </a:ext>
              </a:extLst>
            </p:cNvPr>
            <p:cNvSpPr/>
            <p:nvPr/>
          </p:nvSpPr>
          <p:spPr>
            <a:xfrm>
              <a:off x="1378226" y="1113182"/>
              <a:ext cx="4505739" cy="662609"/>
            </a:xfrm>
            <a:prstGeom prst="rect">
              <a:avLst/>
            </a:prstGeom>
            <a:gradFill flip="none" rotWithShape="1">
              <a:gsLst>
                <a:gs pos="100000">
                  <a:srgbClr val="D48D3E"/>
                </a:gs>
                <a:gs pos="0">
                  <a:srgbClr val="FAC86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7B2E6B-94E7-BD20-D865-6044825BB1AB}"/>
                </a:ext>
              </a:extLst>
            </p:cNvPr>
            <p:cNvGrpSpPr/>
            <p:nvPr/>
          </p:nvGrpSpPr>
          <p:grpSpPr>
            <a:xfrm>
              <a:off x="5592288" y="1513843"/>
              <a:ext cx="390125" cy="205592"/>
              <a:chOff x="5592288" y="1513843"/>
              <a:chExt cx="390125" cy="2055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C6EE1F9-FED1-03F2-D72B-021D9E26B688}"/>
                  </a:ext>
                </a:extLst>
              </p:cNvPr>
              <p:cNvSpPr/>
              <p:nvPr/>
            </p:nvSpPr>
            <p:spPr>
              <a:xfrm>
                <a:off x="5592288" y="1513843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BD48F"/>
                  </a:gs>
                  <a:gs pos="14000">
                    <a:srgbClr val="A76124"/>
                  </a:gs>
                  <a:gs pos="100000">
                    <a:srgbClr val="CE853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A686904-2E09-6BD3-D01E-26D2A5D36617}"/>
                  </a:ext>
                </a:extLst>
              </p:cNvPr>
              <p:cNvSpPr/>
              <p:nvPr/>
            </p:nvSpPr>
            <p:spPr>
              <a:xfrm rot="16200000" flipH="1">
                <a:off x="5760363" y="1592803"/>
                <a:ext cx="107266" cy="11464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A76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9653C48-DAF0-B6CF-4569-3F926635867B}"/>
                </a:ext>
              </a:extLst>
            </p:cNvPr>
            <p:cNvSpPr/>
            <p:nvPr/>
          </p:nvSpPr>
          <p:spPr>
            <a:xfrm>
              <a:off x="5754679" y="1214955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DD8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A33931-A15F-8DF8-ED05-61925A4FE3FE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BD48F"/>
                </a:gs>
                <a:gs pos="100000">
                  <a:srgbClr val="CE8537"/>
                </a:gs>
                <a:gs pos="0">
                  <a:srgbClr val="FAC86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6C9CEB-5A10-4171-9359-21E69F18EC32}"/>
              </a:ext>
            </a:extLst>
          </p:cNvPr>
          <p:cNvGrpSpPr/>
          <p:nvPr/>
        </p:nvGrpSpPr>
        <p:grpSpPr>
          <a:xfrm>
            <a:off x="1378226" y="2232512"/>
            <a:ext cx="4486150" cy="1036307"/>
            <a:chOff x="2140318" y="795384"/>
            <a:chExt cx="4486150" cy="10363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610D4B-E685-9164-81FB-DA7E9E2A048E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61B9BDA-B27D-D81D-1351-27D5A876B301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9C2D7D-938D-549C-CF09-A2285DED7430}"/>
                </a:ext>
              </a:extLst>
            </p:cNvPr>
            <p:cNvSpPr/>
            <p:nvPr/>
          </p:nvSpPr>
          <p:spPr>
            <a:xfrm>
              <a:off x="2140318" y="1113182"/>
              <a:ext cx="3743647" cy="662609"/>
            </a:xfrm>
            <a:prstGeom prst="rect">
              <a:avLst/>
            </a:prstGeom>
            <a:gradFill flip="none" rotWithShape="1">
              <a:gsLst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9C746C-BAFE-3D46-B5BF-18D647CCD6D6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1CFAE9-D7F9-8C46-D3AA-5BF16939141D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1DFFC4"/>
                  </a:gs>
                  <a:gs pos="14000">
                    <a:srgbClr val="004846"/>
                  </a:gs>
                  <a:gs pos="100000">
                    <a:srgbClr val="00CC99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2ACA479-559B-E9F0-53B5-93472595D066}"/>
                  </a:ext>
                </a:extLst>
              </p:cNvPr>
              <p:cNvSpPr/>
              <p:nvPr/>
            </p:nvSpPr>
            <p:spPr>
              <a:xfrm rot="16200000" flipH="1">
                <a:off x="5750509" y="1595010"/>
                <a:ext cx="113947" cy="109463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0048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85CC84-4077-B63C-7CB7-A3AFAB69CF5A}"/>
                </a:ext>
              </a:extLst>
            </p:cNvPr>
            <p:cNvSpPr/>
            <p:nvPr/>
          </p:nvSpPr>
          <p:spPr>
            <a:xfrm>
              <a:off x="5754500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008E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CE947B-70A3-1738-57B2-2C65A76366FB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1DFFC4"/>
                </a:gs>
                <a:gs pos="100000">
                  <a:srgbClr val="006666"/>
                </a:gs>
                <a:gs pos="0">
                  <a:srgbClr val="00CC9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830975-3BAF-9589-01B6-9D23E56703BA}"/>
              </a:ext>
            </a:extLst>
          </p:cNvPr>
          <p:cNvGrpSpPr/>
          <p:nvPr/>
        </p:nvGrpSpPr>
        <p:grpSpPr>
          <a:xfrm>
            <a:off x="1378227" y="3669640"/>
            <a:ext cx="6305974" cy="1036307"/>
            <a:chOff x="320494" y="795384"/>
            <a:chExt cx="6305974" cy="10363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91C466F-F3F7-9473-B8BE-D73A5F8DFB8C}"/>
                </a:ext>
              </a:extLst>
            </p:cNvPr>
            <p:cNvSpPr/>
            <p:nvPr/>
          </p:nvSpPr>
          <p:spPr>
            <a:xfrm flipH="1">
              <a:off x="5779968" y="1044735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010A25-9CC2-C289-079C-EDD20E2A52F9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004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EE15FF-B2BA-DFA3-1263-76B46E0B77F4}"/>
                </a:ext>
              </a:extLst>
            </p:cNvPr>
            <p:cNvSpPr/>
            <p:nvPr/>
          </p:nvSpPr>
          <p:spPr>
            <a:xfrm>
              <a:off x="320494" y="1113182"/>
              <a:ext cx="5563472" cy="662609"/>
            </a:xfrm>
            <a:prstGeom prst="rect">
              <a:avLst/>
            </a:prstGeom>
            <a:gradFill flip="none" rotWithShape="1">
              <a:gsLst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57AF51-C491-1AE5-706E-FE1743D3B785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6DD3B0-5BD6-B3FC-8DAD-1112489C9A62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3BB0FF"/>
                  </a:gs>
                  <a:gs pos="14000">
                    <a:srgbClr val="00458A"/>
                  </a:gs>
                  <a:gs pos="100000">
                    <a:srgbClr val="00458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64FF364-6F41-309A-27ED-F5485F9B2988}"/>
                  </a:ext>
                </a:extLst>
              </p:cNvPr>
              <p:cNvSpPr/>
              <p:nvPr/>
            </p:nvSpPr>
            <p:spPr>
              <a:xfrm rot="16200000" flipH="1">
                <a:off x="5741094" y="1594727"/>
                <a:ext cx="120627" cy="103349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2858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E0EC42-FC58-9250-03A1-2EF3840EDD12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81C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145F78-3279-B022-F3EB-2BB86522D15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3BB0FF"/>
                </a:gs>
                <a:gs pos="100000">
                  <a:srgbClr val="0066CC"/>
                </a:gs>
                <a:gs pos="0">
                  <a:srgbClr val="0099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003A8C-70BF-368E-ACD5-284DF7750A78}"/>
              </a:ext>
            </a:extLst>
          </p:cNvPr>
          <p:cNvGrpSpPr/>
          <p:nvPr/>
        </p:nvGrpSpPr>
        <p:grpSpPr>
          <a:xfrm>
            <a:off x="1378226" y="5106767"/>
            <a:ext cx="3372233" cy="1031529"/>
            <a:chOff x="3266141" y="795384"/>
            <a:chExt cx="3372233" cy="10315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164536-03E0-47B6-D54F-A77FFECF918E}"/>
                </a:ext>
              </a:extLst>
            </p:cNvPr>
            <p:cNvSpPr/>
            <p:nvPr/>
          </p:nvSpPr>
          <p:spPr>
            <a:xfrm flipH="1">
              <a:off x="5791874" y="1039957"/>
              <a:ext cx="846500" cy="786956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rgbClr val="E9EBE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3C60E05-D081-EAAA-FADB-84E9D8C7D4A7}"/>
                </a:ext>
              </a:extLst>
            </p:cNvPr>
            <p:cNvSpPr/>
            <p:nvPr/>
          </p:nvSpPr>
          <p:spPr>
            <a:xfrm rot="5400000">
              <a:off x="5848454" y="1528250"/>
              <a:ext cx="283053" cy="212035"/>
            </a:xfrm>
            <a:custGeom>
              <a:avLst/>
              <a:gdLst>
                <a:gd name="connsiteX0" fmla="*/ 238370 w 476740"/>
                <a:gd name="connsiteY0" fmla="*/ 0 h 238369"/>
                <a:gd name="connsiteX1" fmla="*/ 458008 w 476740"/>
                <a:gd name="connsiteY1" fmla="*/ 145586 h 238369"/>
                <a:gd name="connsiteX2" fmla="*/ 476740 w 476740"/>
                <a:gd name="connsiteY2" fmla="*/ 238369 h 238369"/>
                <a:gd name="connsiteX3" fmla="*/ 0 w 476740"/>
                <a:gd name="connsiteY3" fmla="*/ 238369 h 238369"/>
                <a:gd name="connsiteX4" fmla="*/ 18733 w 476740"/>
                <a:gd name="connsiteY4" fmla="*/ 145586 h 238369"/>
                <a:gd name="connsiteX5" fmla="*/ 238370 w 476740"/>
                <a:gd name="connsiteY5" fmla="*/ 0 h 23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740" h="238369">
                  <a:moveTo>
                    <a:pt x="238370" y="0"/>
                  </a:moveTo>
                  <a:cubicBezTo>
                    <a:pt x="337106" y="0"/>
                    <a:pt x="421821" y="60031"/>
                    <a:pt x="458008" y="145586"/>
                  </a:cubicBezTo>
                  <a:lnTo>
                    <a:pt x="476740" y="238369"/>
                  </a:lnTo>
                  <a:lnTo>
                    <a:pt x="0" y="238369"/>
                  </a:lnTo>
                  <a:lnTo>
                    <a:pt x="18733" y="145586"/>
                  </a:lnTo>
                  <a:cubicBezTo>
                    <a:pt x="54919" y="60031"/>
                    <a:pt x="139634" y="0"/>
                    <a:pt x="23837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2EF068D-BECE-C8C8-0D43-41B6F8A52BBB}"/>
                </a:ext>
              </a:extLst>
            </p:cNvPr>
            <p:cNvSpPr/>
            <p:nvPr/>
          </p:nvSpPr>
          <p:spPr>
            <a:xfrm>
              <a:off x="3266141" y="1113182"/>
              <a:ext cx="2617824" cy="662609"/>
            </a:xfrm>
            <a:prstGeom prst="rect">
              <a:avLst/>
            </a:prstGeom>
            <a:gradFill flip="none" rotWithShape="1">
              <a:gsLst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4A8FEA4-3A8A-ED91-71B1-37B459A0B15D}"/>
                </a:ext>
              </a:extLst>
            </p:cNvPr>
            <p:cNvGrpSpPr/>
            <p:nvPr/>
          </p:nvGrpSpPr>
          <p:grpSpPr>
            <a:xfrm>
              <a:off x="5588896" y="1531471"/>
              <a:ext cx="390125" cy="205592"/>
              <a:chOff x="5588896" y="1531471"/>
              <a:chExt cx="390125" cy="2055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9BEA0DE-9327-01EA-18F3-F4A57C07C808}"/>
                  </a:ext>
                </a:extLst>
              </p:cNvPr>
              <p:cNvSpPr/>
              <p:nvPr/>
            </p:nvSpPr>
            <p:spPr>
              <a:xfrm>
                <a:off x="5588896" y="1531471"/>
                <a:ext cx="390125" cy="205592"/>
              </a:xfrm>
              <a:prstGeom prst="ellipse">
                <a:avLst/>
              </a:prstGeom>
              <a:gradFill flip="none" rotWithShape="1">
                <a:gsLst>
                  <a:gs pos="52000">
                    <a:srgbClr val="FF1DFF"/>
                  </a:gs>
                  <a:gs pos="14000">
                    <a:srgbClr val="500050"/>
                  </a:gs>
                  <a:gs pos="100000">
                    <a:srgbClr val="80008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F5E5EDF-9022-4DD6-FF18-ABAB53DC7B73}"/>
                  </a:ext>
                </a:extLst>
              </p:cNvPr>
              <p:cNvSpPr/>
              <p:nvPr/>
            </p:nvSpPr>
            <p:spPr>
              <a:xfrm rot="16200000" flipH="1">
                <a:off x="5744692" y="1607018"/>
                <a:ext cx="104738" cy="94655"/>
              </a:xfrm>
              <a:custGeom>
                <a:avLst/>
                <a:gdLst>
                  <a:gd name="connsiteX0" fmla="*/ 238370 w 476740"/>
                  <a:gd name="connsiteY0" fmla="*/ 0 h 238369"/>
                  <a:gd name="connsiteX1" fmla="*/ 458008 w 476740"/>
                  <a:gd name="connsiteY1" fmla="*/ 145586 h 238369"/>
                  <a:gd name="connsiteX2" fmla="*/ 476740 w 476740"/>
                  <a:gd name="connsiteY2" fmla="*/ 238369 h 238369"/>
                  <a:gd name="connsiteX3" fmla="*/ 0 w 476740"/>
                  <a:gd name="connsiteY3" fmla="*/ 238369 h 238369"/>
                  <a:gd name="connsiteX4" fmla="*/ 18733 w 476740"/>
                  <a:gd name="connsiteY4" fmla="*/ 145586 h 238369"/>
                  <a:gd name="connsiteX5" fmla="*/ 238370 w 476740"/>
                  <a:gd name="connsiteY5" fmla="*/ 0 h 23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740" h="238369">
                    <a:moveTo>
                      <a:pt x="238370" y="0"/>
                    </a:moveTo>
                    <a:cubicBezTo>
                      <a:pt x="337106" y="0"/>
                      <a:pt x="421821" y="60031"/>
                      <a:pt x="458008" y="145586"/>
                    </a:cubicBezTo>
                    <a:lnTo>
                      <a:pt x="476740" y="238369"/>
                    </a:lnTo>
                    <a:lnTo>
                      <a:pt x="0" y="238369"/>
                    </a:lnTo>
                    <a:lnTo>
                      <a:pt x="18733" y="145586"/>
                    </a:lnTo>
                    <a:cubicBezTo>
                      <a:pt x="54919" y="60031"/>
                      <a:pt x="139634" y="0"/>
                      <a:pt x="238370" y="0"/>
                    </a:cubicBezTo>
                    <a:close/>
                  </a:path>
                </a:pathLst>
              </a:custGeom>
              <a:solidFill>
                <a:srgbClr val="1A0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3A92718-AE18-2169-F296-8C3837281D3E}"/>
                </a:ext>
              </a:extLst>
            </p:cNvPr>
            <p:cNvSpPr/>
            <p:nvPr/>
          </p:nvSpPr>
          <p:spPr>
            <a:xfrm>
              <a:off x="5751482" y="1221349"/>
              <a:ext cx="225789" cy="441729"/>
            </a:xfrm>
            <a:custGeom>
              <a:avLst/>
              <a:gdLst>
                <a:gd name="connsiteX0" fmla="*/ 264315 w 507102"/>
                <a:gd name="connsiteY0" fmla="*/ 61 h 819465"/>
                <a:gd name="connsiteX1" fmla="*/ 507102 w 507102"/>
                <a:gd name="connsiteY1" fmla="*/ 69499 h 819465"/>
                <a:gd name="connsiteX2" fmla="*/ 507102 w 507102"/>
                <a:gd name="connsiteY2" fmla="*/ 809074 h 819465"/>
                <a:gd name="connsiteX3" fmla="*/ 506404 w 507102"/>
                <a:gd name="connsiteY3" fmla="*/ 808339 h 819465"/>
                <a:gd name="connsiteX4" fmla="*/ 258479 w 507102"/>
                <a:gd name="connsiteY4" fmla="*/ 719015 h 819465"/>
                <a:gd name="connsiteX5" fmla="*/ 10554 w 507102"/>
                <a:gd name="connsiteY5" fmla="*/ 808339 h 819465"/>
                <a:gd name="connsiteX6" fmla="*/ 0 w 507102"/>
                <a:gd name="connsiteY6" fmla="*/ 819465 h 819465"/>
                <a:gd name="connsiteX7" fmla="*/ 0 w 507102"/>
                <a:gd name="connsiteY7" fmla="*/ 69499 h 819465"/>
                <a:gd name="connsiteX8" fmla="*/ 264315 w 507102"/>
                <a:gd name="connsiteY8" fmla="*/ 61 h 819465"/>
                <a:gd name="connsiteX0" fmla="*/ 260838 w 507102"/>
                <a:gd name="connsiteY0" fmla="*/ 15 h 888955"/>
                <a:gd name="connsiteX1" fmla="*/ 507102 w 507102"/>
                <a:gd name="connsiteY1" fmla="*/ 138989 h 888955"/>
                <a:gd name="connsiteX2" fmla="*/ 507102 w 507102"/>
                <a:gd name="connsiteY2" fmla="*/ 878564 h 888955"/>
                <a:gd name="connsiteX3" fmla="*/ 506404 w 507102"/>
                <a:gd name="connsiteY3" fmla="*/ 877829 h 888955"/>
                <a:gd name="connsiteX4" fmla="*/ 258479 w 507102"/>
                <a:gd name="connsiteY4" fmla="*/ 788505 h 888955"/>
                <a:gd name="connsiteX5" fmla="*/ 10554 w 507102"/>
                <a:gd name="connsiteY5" fmla="*/ 877829 h 888955"/>
                <a:gd name="connsiteX6" fmla="*/ 0 w 507102"/>
                <a:gd name="connsiteY6" fmla="*/ 888955 h 888955"/>
                <a:gd name="connsiteX7" fmla="*/ 0 w 507102"/>
                <a:gd name="connsiteY7" fmla="*/ 138989 h 888955"/>
                <a:gd name="connsiteX8" fmla="*/ 260838 w 507102"/>
                <a:gd name="connsiteY8" fmla="*/ 15 h 888955"/>
                <a:gd name="connsiteX0" fmla="*/ 0 w 507102"/>
                <a:gd name="connsiteY0" fmla="*/ 93098 h 843064"/>
                <a:gd name="connsiteX1" fmla="*/ 507102 w 507102"/>
                <a:gd name="connsiteY1" fmla="*/ 93098 h 843064"/>
                <a:gd name="connsiteX2" fmla="*/ 507102 w 507102"/>
                <a:gd name="connsiteY2" fmla="*/ 832673 h 843064"/>
                <a:gd name="connsiteX3" fmla="*/ 506404 w 507102"/>
                <a:gd name="connsiteY3" fmla="*/ 831938 h 843064"/>
                <a:gd name="connsiteX4" fmla="*/ 258479 w 507102"/>
                <a:gd name="connsiteY4" fmla="*/ 742614 h 843064"/>
                <a:gd name="connsiteX5" fmla="*/ 10554 w 507102"/>
                <a:gd name="connsiteY5" fmla="*/ 831938 h 843064"/>
                <a:gd name="connsiteX6" fmla="*/ 0 w 507102"/>
                <a:gd name="connsiteY6" fmla="*/ 843064 h 843064"/>
                <a:gd name="connsiteX7" fmla="*/ 0 w 507102"/>
                <a:gd name="connsiteY7" fmla="*/ 93098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102" h="843064">
                  <a:moveTo>
                    <a:pt x="0" y="93098"/>
                  </a:moveTo>
                  <a:cubicBezTo>
                    <a:pt x="84517" y="-31896"/>
                    <a:pt x="422585" y="-30164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42955" y="776749"/>
                    <a:pt x="355300" y="742614"/>
                    <a:pt x="258479" y="742614"/>
                  </a:cubicBezTo>
                  <a:cubicBezTo>
                    <a:pt x="161658" y="742614"/>
                    <a:pt x="74004" y="776749"/>
                    <a:pt x="10554" y="831938"/>
                  </a:cubicBezTo>
                  <a:lnTo>
                    <a:pt x="0" y="843064"/>
                  </a:lnTo>
                  <a:lnTo>
                    <a:pt x="0" y="93098"/>
                  </a:lnTo>
                  <a:close/>
                </a:path>
              </a:pathLst>
            </a:custGeom>
            <a:solidFill>
              <a:srgbClr val="500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0EB28A-2534-1F34-CB48-A7F6CCE4CB65}"/>
                </a:ext>
              </a:extLst>
            </p:cNvPr>
            <p:cNvSpPr/>
            <p:nvPr/>
          </p:nvSpPr>
          <p:spPr>
            <a:xfrm>
              <a:off x="5588897" y="795384"/>
              <a:ext cx="507102" cy="843064"/>
            </a:xfrm>
            <a:custGeom>
              <a:avLst/>
              <a:gdLst>
                <a:gd name="connsiteX0" fmla="*/ 0 w 507102"/>
                <a:gd name="connsiteY0" fmla="*/ 838892 h 843064"/>
                <a:gd name="connsiteX1" fmla="*/ 734 w 507102"/>
                <a:gd name="connsiteY1" fmla="*/ 842290 h 843064"/>
                <a:gd name="connsiteX2" fmla="*/ 0 w 507102"/>
                <a:gd name="connsiteY2" fmla="*/ 843064 h 843064"/>
                <a:gd name="connsiteX3" fmla="*/ 253551 w 507102"/>
                <a:gd name="connsiteY3" fmla="*/ 2 h 843064"/>
                <a:gd name="connsiteX4" fmla="*/ 507102 w 507102"/>
                <a:gd name="connsiteY4" fmla="*/ 93098 h 843064"/>
                <a:gd name="connsiteX5" fmla="*/ 507102 w 507102"/>
                <a:gd name="connsiteY5" fmla="*/ 832673 h 843064"/>
                <a:gd name="connsiteX6" fmla="*/ 506404 w 507102"/>
                <a:gd name="connsiteY6" fmla="*/ 831938 h 843064"/>
                <a:gd name="connsiteX7" fmla="*/ 394956 w 507102"/>
                <a:gd name="connsiteY7" fmla="*/ 766580 h 843064"/>
                <a:gd name="connsiteX8" fmla="*/ 354875 w 507102"/>
                <a:gd name="connsiteY8" fmla="*/ 759542 h 843064"/>
                <a:gd name="connsiteX9" fmla="*/ 306006 w 507102"/>
                <a:gd name="connsiteY9" fmla="*/ 744165 h 843064"/>
                <a:gd name="connsiteX10" fmla="*/ 220267 w 507102"/>
                <a:gd name="connsiteY10" fmla="*/ 736087 h 843064"/>
                <a:gd name="connsiteX11" fmla="*/ 4473 w 507102"/>
                <a:gd name="connsiteY11" fmla="*/ 818166 h 843064"/>
                <a:gd name="connsiteX12" fmla="*/ 0 w 507102"/>
                <a:gd name="connsiteY12" fmla="*/ 838874 h 843064"/>
                <a:gd name="connsiteX13" fmla="*/ 0 w 507102"/>
                <a:gd name="connsiteY13" fmla="*/ 93098 h 843064"/>
                <a:gd name="connsiteX14" fmla="*/ 253551 w 507102"/>
                <a:gd name="connsiteY14" fmla="*/ 2 h 8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102" h="843064">
                  <a:moveTo>
                    <a:pt x="0" y="838892"/>
                  </a:moveTo>
                  <a:lnTo>
                    <a:pt x="734" y="842290"/>
                  </a:lnTo>
                  <a:lnTo>
                    <a:pt x="0" y="843064"/>
                  </a:lnTo>
                  <a:close/>
                  <a:moveTo>
                    <a:pt x="253551" y="2"/>
                  </a:moveTo>
                  <a:cubicBezTo>
                    <a:pt x="359198" y="219"/>
                    <a:pt x="464844" y="31467"/>
                    <a:pt x="507102" y="93098"/>
                  </a:cubicBezTo>
                  <a:lnTo>
                    <a:pt x="507102" y="832673"/>
                  </a:lnTo>
                  <a:lnTo>
                    <a:pt x="506404" y="831938"/>
                  </a:lnTo>
                  <a:cubicBezTo>
                    <a:pt x="474680" y="804344"/>
                    <a:pt x="436904" y="782013"/>
                    <a:pt x="394956" y="766580"/>
                  </a:cubicBezTo>
                  <a:lnTo>
                    <a:pt x="354875" y="759542"/>
                  </a:lnTo>
                  <a:lnTo>
                    <a:pt x="306006" y="744165"/>
                  </a:lnTo>
                  <a:cubicBezTo>
                    <a:pt x="279653" y="738963"/>
                    <a:pt x="250680" y="736087"/>
                    <a:pt x="220267" y="736087"/>
                  </a:cubicBezTo>
                  <a:cubicBezTo>
                    <a:pt x="113823" y="736087"/>
                    <a:pt x="25013" y="771323"/>
                    <a:pt x="4473" y="818166"/>
                  </a:cubicBezTo>
                  <a:lnTo>
                    <a:pt x="0" y="838874"/>
                  </a:lnTo>
                  <a:lnTo>
                    <a:pt x="0" y="93098"/>
                  </a:lnTo>
                  <a:cubicBezTo>
                    <a:pt x="42259" y="30601"/>
                    <a:pt x="147905" y="-215"/>
                    <a:pt x="253551" y="2"/>
                  </a:cubicBezTo>
                  <a:close/>
                </a:path>
              </a:pathLst>
            </a:custGeom>
            <a:gradFill>
              <a:gsLst>
                <a:gs pos="30000">
                  <a:srgbClr val="FF1DFF"/>
                </a:gs>
                <a:gs pos="100000">
                  <a:srgbClr val="800080"/>
                </a:gs>
                <a:gs pos="0">
                  <a:srgbClr val="CC00C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B65DE32-2683-EC70-249A-A50F0CCED8FF}"/>
              </a:ext>
            </a:extLst>
          </p:cNvPr>
          <p:cNvSpPr/>
          <p:nvPr/>
        </p:nvSpPr>
        <p:spPr>
          <a:xfrm>
            <a:off x="1058179" y="407963"/>
            <a:ext cx="507102" cy="6147582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1397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7F1688-61BE-1701-B985-70478FCB591F}"/>
              </a:ext>
            </a:extLst>
          </p:cNvPr>
          <p:cNvSpPr/>
          <p:nvPr/>
        </p:nvSpPr>
        <p:spPr>
          <a:xfrm>
            <a:off x="618979" y="119575"/>
            <a:ext cx="954702" cy="67384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F90D8-0B59-1B4E-00B6-FD82CC19DEF8}"/>
              </a:ext>
            </a:extLst>
          </p:cNvPr>
          <p:cNvSpPr txBox="1"/>
          <p:nvPr/>
        </p:nvSpPr>
        <p:spPr>
          <a:xfrm>
            <a:off x="1669276" y="1216529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F27983-6803-49A4-6A6C-2D819868F1A3}"/>
              </a:ext>
            </a:extLst>
          </p:cNvPr>
          <p:cNvSpPr txBox="1"/>
          <p:nvPr/>
        </p:nvSpPr>
        <p:spPr>
          <a:xfrm>
            <a:off x="1665326" y="263663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F9D8BA-7C87-831A-581F-D7F07005B2A3}"/>
              </a:ext>
            </a:extLst>
          </p:cNvPr>
          <p:cNvSpPr txBox="1"/>
          <p:nvPr/>
        </p:nvSpPr>
        <p:spPr>
          <a:xfrm>
            <a:off x="1661376" y="4084883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B9F6E4-F75E-9347-DBC0-0B803A4F4405}"/>
              </a:ext>
            </a:extLst>
          </p:cNvPr>
          <p:cNvSpPr txBox="1"/>
          <p:nvPr/>
        </p:nvSpPr>
        <p:spPr>
          <a:xfrm>
            <a:off x="1657426" y="5533128"/>
            <a:ext cx="50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08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C4E3B1E-EDF8-5F2D-443A-EEF08DE9E675}"/>
              </a:ext>
            </a:extLst>
          </p:cNvPr>
          <p:cNvGrpSpPr/>
          <p:nvPr/>
        </p:nvGrpSpPr>
        <p:grpSpPr>
          <a:xfrm>
            <a:off x="6470402" y="1165735"/>
            <a:ext cx="1057751" cy="400110"/>
            <a:chOff x="6470402" y="1165735"/>
            <a:chExt cx="1057751" cy="40011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C601CC5F-54F7-79FD-9A10-DFB65B6882B2}"/>
                </a:ext>
              </a:extLst>
            </p:cNvPr>
            <p:cNvSpPr/>
            <p:nvPr/>
          </p:nvSpPr>
          <p:spPr>
            <a:xfrm rot="16200000">
              <a:off x="6449597" y="1235760"/>
              <a:ext cx="301671" cy="260061"/>
            </a:xfrm>
            <a:prstGeom prst="triangle">
              <a:avLst/>
            </a:prstGeom>
            <a:solidFill>
              <a:srgbClr val="DB9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34B6FF-4198-1183-8A2C-527FBD18CE86}"/>
                </a:ext>
              </a:extLst>
            </p:cNvPr>
            <p:cNvSpPr txBox="1"/>
            <p:nvPr/>
          </p:nvSpPr>
          <p:spPr>
            <a:xfrm>
              <a:off x="6681578" y="1165735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536563D-210E-5EAE-96F7-8B99FF19D55C}"/>
              </a:ext>
            </a:extLst>
          </p:cNvPr>
          <p:cNvGrpSpPr/>
          <p:nvPr/>
        </p:nvGrpSpPr>
        <p:grpSpPr>
          <a:xfrm>
            <a:off x="5623902" y="2611664"/>
            <a:ext cx="1057676" cy="400110"/>
            <a:chOff x="5623902" y="2611664"/>
            <a:chExt cx="1057676" cy="400110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4FDD987-0145-9CA6-4C7F-800442EB5567}"/>
                </a:ext>
              </a:extLst>
            </p:cNvPr>
            <p:cNvSpPr/>
            <p:nvPr/>
          </p:nvSpPr>
          <p:spPr>
            <a:xfrm rot="16200000">
              <a:off x="5603097" y="2681689"/>
              <a:ext cx="301671" cy="260061"/>
            </a:xfrm>
            <a:prstGeom prst="triangle">
              <a:avLst/>
            </a:prstGeom>
            <a:solidFill>
              <a:srgbClr val="007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9EAFB8-5B0E-B19D-25A7-B9CFCDB88117}"/>
                </a:ext>
              </a:extLst>
            </p:cNvPr>
            <p:cNvSpPr txBox="1"/>
            <p:nvPr/>
          </p:nvSpPr>
          <p:spPr>
            <a:xfrm>
              <a:off x="5835003" y="2611664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88DCA35-0743-3B5D-89E9-AF3088192506}"/>
              </a:ext>
            </a:extLst>
          </p:cNvPr>
          <p:cNvGrpSpPr/>
          <p:nvPr/>
        </p:nvGrpSpPr>
        <p:grpSpPr>
          <a:xfrm>
            <a:off x="7432497" y="4030629"/>
            <a:ext cx="1088234" cy="400110"/>
            <a:chOff x="7432497" y="4030629"/>
            <a:chExt cx="1088234" cy="40011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3418EC89-B0A3-C186-AC3D-EDFDBDFE8F42}"/>
                </a:ext>
              </a:extLst>
            </p:cNvPr>
            <p:cNvSpPr/>
            <p:nvPr/>
          </p:nvSpPr>
          <p:spPr>
            <a:xfrm rot="16200000">
              <a:off x="7411692" y="4100654"/>
              <a:ext cx="301671" cy="260061"/>
            </a:xfrm>
            <a:prstGeom prst="triangle">
              <a:avLst/>
            </a:prstGeom>
            <a:solidFill>
              <a:srgbClr val="006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DC52A0-AB3E-3C72-7BE1-12380EBC4EC6}"/>
                </a:ext>
              </a:extLst>
            </p:cNvPr>
            <p:cNvSpPr txBox="1"/>
            <p:nvPr/>
          </p:nvSpPr>
          <p:spPr>
            <a:xfrm>
              <a:off x="7674156" y="403062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E18CFF-D3A8-0283-824D-E0A4E0648B0A}"/>
              </a:ext>
            </a:extLst>
          </p:cNvPr>
          <p:cNvGrpSpPr/>
          <p:nvPr/>
        </p:nvGrpSpPr>
        <p:grpSpPr>
          <a:xfrm>
            <a:off x="4411060" y="5479079"/>
            <a:ext cx="1057617" cy="400110"/>
            <a:chOff x="4411060" y="5479079"/>
            <a:chExt cx="1057617" cy="400110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9A69D34-E5E4-5CBD-6001-AC38DD9B6AEE}"/>
                </a:ext>
              </a:extLst>
            </p:cNvPr>
            <p:cNvSpPr/>
            <p:nvPr/>
          </p:nvSpPr>
          <p:spPr>
            <a:xfrm rot="16200000">
              <a:off x="4390255" y="5549104"/>
              <a:ext cx="301671" cy="260061"/>
            </a:xfrm>
            <a:prstGeom prst="triangle">
              <a:avLst/>
            </a:prstGeom>
            <a:solidFill>
              <a:srgbClr val="9A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105C46-D3AA-23B0-581F-47D94C48CA6A}"/>
                </a:ext>
              </a:extLst>
            </p:cNvPr>
            <p:cNvSpPr txBox="1"/>
            <p:nvPr/>
          </p:nvSpPr>
          <p:spPr>
            <a:xfrm>
              <a:off x="4622102" y="5479079"/>
              <a:ext cx="84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A0983E-7D35-9FDB-6EEE-7B129031D5AC}"/>
              </a:ext>
            </a:extLst>
          </p:cNvPr>
          <p:cNvGrpSpPr/>
          <p:nvPr/>
        </p:nvGrpSpPr>
        <p:grpSpPr>
          <a:xfrm>
            <a:off x="7035004" y="1113182"/>
            <a:ext cx="3909790" cy="792874"/>
            <a:chOff x="7710911" y="689019"/>
            <a:chExt cx="3909790" cy="79287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5398F5-4FD5-71B4-7173-B648A33482E4}"/>
                </a:ext>
              </a:extLst>
            </p:cNvPr>
            <p:cNvSpPr txBox="1"/>
            <p:nvPr/>
          </p:nvSpPr>
          <p:spPr>
            <a:xfrm>
              <a:off x="7710911" y="689019"/>
              <a:ext cx="3909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Power Query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08961D-F6E1-839E-0BCD-F7AC2DC68CD3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CA5CBDD-638C-A068-FEDB-9C62B8D48997}"/>
              </a:ext>
            </a:extLst>
          </p:cNvPr>
          <p:cNvGrpSpPr/>
          <p:nvPr/>
        </p:nvGrpSpPr>
        <p:grpSpPr>
          <a:xfrm>
            <a:off x="6154370" y="2527158"/>
            <a:ext cx="5853599" cy="792874"/>
            <a:chOff x="7710910" y="689019"/>
            <a:chExt cx="5853599" cy="7928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B1FE040-0FB5-A9FC-A214-F74A4BDB55CB}"/>
                </a:ext>
              </a:extLst>
            </p:cNvPr>
            <p:cNvSpPr txBox="1"/>
            <p:nvPr/>
          </p:nvSpPr>
          <p:spPr>
            <a:xfrm>
              <a:off x="7710910" y="689019"/>
              <a:ext cx="585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Common Data Errors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A41657-95EF-E9B9-725A-51EFC06133BF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ln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B5FD67-D4F6-0E20-1660-A6E63B36FF80}"/>
              </a:ext>
            </a:extLst>
          </p:cNvPr>
          <p:cNvGrpSpPr/>
          <p:nvPr/>
        </p:nvGrpSpPr>
        <p:grpSpPr>
          <a:xfrm>
            <a:off x="7955549" y="3918991"/>
            <a:ext cx="3909791" cy="792874"/>
            <a:chOff x="7710910" y="689019"/>
            <a:chExt cx="3909791" cy="7928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48E6A6-FCE5-5D22-6318-E1C3C5934444}"/>
                </a:ext>
              </a:extLst>
            </p:cNvPr>
            <p:cNvSpPr txBox="1"/>
            <p:nvPr/>
          </p:nvSpPr>
          <p:spPr>
            <a:xfrm>
              <a:off x="7710910" y="689019"/>
              <a:ext cx="3909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Data Combination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AEC84-D8A8-27CA-DA1F-6869F044ED5E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280292A-AC2C-61AF-424D-BB7E05B4D3E4}"/>
              </a:ext>
            </a:extLst>
          </p:cNvPr>
          <p:cNvGrpSpPr/>
          <p:nvPr/>
        </p:nvGrpSpPr>
        <p:grpSpPr>
          <a:xfrm>
            <a:off x="4874097" y="5395724"/>
            <a:ext cx="4198570" cy="792874"/>
            <a:chOff x="7710911" y="689019"/>
            <a:chExt cx="4198570" cy="7928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EC0906-3C45-66B3-86B9-F4D4D40F0F23}"/>
                </a:ext>
              </a:extLst>
            </p:cNvPr>
            <p:cNvSpPr txBox="1"/>
            <p:nvPr/>
          </p:nvSpPr>
          <p:spPr>
            <a:xfrm>
              <a:off x="7710911" y="689019"/>
              <a:ext cx="419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Data Profiling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3AF120-AF35-2CF1-E735-9C2581F8EE17}"/>
                </a:ext>
              </a:extLst>
            </p:cNvPr>
            <p:cNvCxnSpPr/>
            <p:nvPr/>
          </p:nvCxnSpPr>
          <p:spPr>
            <a:xfrm>
              <a:off x="7710911" y="1481893"/>
              <a:ext cx="3756074" cy="0"/>
            </a:xfrm>
            <a:prstGeom prst="line">
              <a:avLst/>
            </a:prstGeom>
            <a:noFill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FF92E22-BD7C-BDC2-C442-D5E6894BFDCA}"/>
              </a:ext>
            </a:extLst>
          </p:cNvPr>
          <p:cNvSpPr/>
          <p:nvPr/>
        </p:nvSpPr>
        <p:spPr>
          <a:xfrm rot="16200000">
            <a:off x="-2254163" y="2953715"/>
            <a:ext cx="67384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182568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E8805C-D480-824A-518B-149028CF7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015" y="4570529"/>
            <a:ext cx="5077534" cy="1638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2929C3-48E7-17EA-9C0B-0FFB02FAA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475" y="862642"/>
            <a:ext cx="6379092" cy="3707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152FE5-ABF8-2016-FAC7-4F7247339F1A}"/>
              </a:ext>
            </a:extLst>
          </p:cNvPr>
          <p:cNvSpPr txBox="1"/>
          <p:nvPr/>
        </p:nvSpPr>
        <p:spPr>
          <a:xfrm>
            <a:off x="0" y="0"/>
            <a:ext cx="12192000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Features that Power Query can help with</a:t>
            </a:r>
          </a:p>
        </p:txBody>
      </p:sp>
    </p:spTree>
    <p:extLst>
      <p:ext uri="{BB962C8B-B14F-4D97-AF65-F5344CB8AC3E}">
        <p14:creationId xmlns:p14="http://schemas.microsoft.com/office/powerpoint/2010/main" val="419857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F29E8-BA1C-389F-52E2-056008A90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48" y="2635609"/>
            <a:ext cx="10833879" cy="9529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B1D5FB-AD39-CD77-61AC-DEDB331860FE}"/>
              </a:ext>
            </a:extLst>
          </p:cNvPr>
          <p:cNvSpPr/>
          <p:nvPr/>
        </p:nvSpPr>
        <p:spPr>
          <a:xfrm>
            <a:off x="1660351" y="5167071"/>
            <a:ext cx="21771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Ribbon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812E-62CC-CF75-7918-F3F1860EEA2B}"/>
              </a:ext>
            </a:extLst>
          </p:cNvPr>
          <p:cNvSpPr/>
          <p:nvPr/>
        </p:nvSpPr>
        <p:spPr>
          <a:xfrm>
            <a:off x="724619" y="5167071"/>
            <a:ext cx="4839144" cy="51759"/>
          </a:xfrm>
          <a:prstGeom prst="roundRect">
            <a:avLst/>
          </a:prstGeom>
          <a:solidFill>
            <a:srgbClr val="BD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D98AF-3C4F-169E-247B-C3E340C6B6A5}"/>
              </a:ext>
            </a:extLst>
          </p:cNvPr>
          <p:cNvSpPr txBox="1"/>
          <p:nvPr/>
        </p:nvSpPr>
        <p:spPr>
          <a:xfrm>
            <a:off x="0" y="-33856"/>
            <a:ext cx="12192000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Explore Power Query</a:t>
            </a:r>
          </a:p>
        </p:txBody>
      </p:sp>
    </p:spTree>
    <p:extLst>
      <p:ext uri="{BB962C8B-B14F-4D97-AF65-F5344CB8AC3E}">
        <p14:creationId xmlns:p14="http://schemas.microsoft.com/office/powerpoint/2010/main" val="31335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B1D5FB-AD39-CD77-61AC-DEDB331860FE}"/>
              </a:ext>
            </a:extLst>
          </p:cNvPr>
          <p:cNvSpPr/>
          <p:nvPr/>
        </p:nvSpPr>
        <p:spPr>
          <a:xfrm>
            <a:off x="1334414" y="5175546"/>
            <a:ext cx="39160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Queries Pane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812E-62CC-CF75-7918-F3F1860EEA2B}"/>
              </a:ext>
            </a:extLst>
          </p:cNvPr>
          <p:cNvSpPr/>
          <p:nvPr/>
        </p:nvSpPr>
        <p:spPr>
          <a:xfrm>
            <a:off x="724619" y="5167071"/>
            <a:ext cx="4839144" cy="51759"/>
          </a:xfrm>
          <a:prstGeom prst="roundRect">
            <a:avLst/>
          </a:prstGeom>
          <a:solidFill>
            <a:srgbClr val="BD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D98AF-3C4F-169E-247B-C3E340C6B6A5}"/>
              </a:ext>
            </a:extLst>
          </p:cNvPr>
          <p:cNvSpPr txBox="1"/>
          <p:nvPr/>
        </p:nvSpPr>
        <p:spPr>
          <a:xfrm>
            <a:off x="0" y="-20191"/>
            <a:ext cx="12192000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Explore Power Query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C93E91-E54D-F2DA-E872-6AC61051D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39" y="1239168"/>
            <a:ext cx="2014405" cy="43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B1D5FB-AD39-CD77-61AC-DEDB331860FE}"/>
              </a:ext>
            </a:extLst>
          </p:cNvPr>
          <p:cNvSpPr/>
          <p:nvPr/>
        </p:nvSpPr>
        <p:spPr>
          <a:xfrm>
            <a:off x="1388853" y="5167071"/>
            <a:ext cx="40146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 Steps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812E-62CC-CF75-7918-F3F1860EEA2B}"/>
              </a:ext>
            </a:extLst>
          </p:cNvPr>
          <p:cNvSpPr/>
          <p:nvPr/>
        </p:nvSpPr>
        <p:spPr>
          <a:xfrm>
            <a:off x="724619" y="5167071"/>
            <a:ext cx="4839144" cy="51759"/>
          </a:xfrm>
          <a:prstGeom prst="roundRect">
            <a:avLst/>
          </a:prstGeom>
          <a:solidFill>
            <a:srgbClr val="BD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D98AF-3C4F-169E-247B-C3E340C6B6A5}"/>
              </a:ext>
            </a:extLst>
          </p:cNvPr>
          <p:cNvSpPr txBox="1"/>
          <p:nvPr/>
        </p:nvSpPr>
        <p:spPr>
          <a:xfrm>
            <a:off x="-11502" y="0"/>
            <a:ext cx="12203502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Explore Power Query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E1B8DA-6DDC-2629-3921-F5F90D9BE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82" y="1161774"/>
            <a:ext cx="2402684" cy="43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B1D5FB-AD39-CD77-61AC-DEDB331860FE}"/>
              </a:ext>
            </a:extLst>
          </p:cNvPr>
          <p:cNvSpPr/>
          <p:nvPr/>
        </p:nvSpPr>
        <p:spPr>
          <a:xfrm>
            <a:off x="1272130" y="5175546"/>
            <a:ext cx="388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Preview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812E-62CC-CF75-7918-F3F1860EEA2B}"/>
              </a:ext>
            </a:extLst>
          </p:cNvPr>
          <p:cNvSpPr/>
          <p:nvPr/>
        </p:nvSpPr>
        <p:spPr>
          <a:xfrm>
            <a:off x="724619" y="5167071"/>
            <a:ext cx="4839144" cy="51759"/>
          </a:xfrm>
          <a:prstGeom prst="roundRect">
            <a:avLst/>
          </a:prstGeom>
          <a:solidFill>
            <a:srgbClr val="BD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D98AF-3C4F-169E-247B-C3E340C6B6A5}"/>
              </a:ext>
            </a:extLst>
          </p:cNvPr>
          <p:cNvSpPr txBox="1"/>
          <p:nvPr/>
        </p:nvSpPr>
        <p:spPr>
          <a:xfrm>
            <a:off x="-25879" y="0"/>
            <a:ext cx="12217879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Explore Power Query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68F238-0CA0-FEB9-8608-8C9884C9C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" y="1487975"/>
            <a:ext cx="11096975" cy="21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450379-9EA2-8B22-2DE2-7E1E48528AC9}"/>
              </a:ext>
            </a:extLst>
          </p:cNvPr>
          <p:cNvSpPr txBox="1"/>
          <p:nvPr/>
        </p:nvSpPr>
        <p:spPr>
          <a:xfrm>
            <a:off x="1731818" y="891704"/>
            <a:ext cx="6096000" cy="2964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 types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0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Decimal number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0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Fixed decimal number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0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Whole number</a:t>
            </a:r>
            <a:r>
              <a:rPr lang="en-US" sz="4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2E657-C110-83A6-E105-2E3BD1CFEBB0}"/>
              </a:ext>
            </a:extLst>
          </p:cNvPr>
          <p:cNvSpPr txBox="1"/>
          <p:nvPr/>
        </p:nvSpPr>
        <p:spPr>
          <a:xfrm>
            <a:off x="-25879" y="0"/>
            <a:ext cx="12217879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8042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F38A03-99B5-F92D-ED68-8C8E80BF460B}"/>
              </a:ext>
            </a:extLst>
          </p:cNvPr>
          <p:cNvSpPr txBox="1"/>
          <p:nvPr/>
        </p:nvSpPr>
        <p:spPr>
          <a:xfrm>
            <a:off x="2313710" y="1060828"/>
            <a:ext cx="6096000" cy="370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and Time types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Date/time</a:t>
            </a: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Date</a:t>
            </a: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Time</a:t>
            </a: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Date/time/</a:t>
            </a:r>
            <a:r>
              <a:rPr lang="en-US" sz="3200" b="1" dirty="0" err="1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timezone</a:t>
            </a: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:.</a:t>
            </a:r>
            <a:endParaRPr lang="en-US" sz="2800" dirty="0">
              <a:solidFill>
                <a:srgbClr val="1F1F1F"/>
              </a:solidFill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Duration</a:t>
            </a: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B57B8-EB62-90BF-7783-77BA3724151A}"/>
              </a:ext>
            </a:extLst>
          </p:cNvPr>
          <p:cNvSpPr txBox="1"/>
          <p:nvPr/>
        </p:nvSpPr>
        <p:spPr>
          <a:xfrm>
            <a:off x="-25879" y="0"/>
            <a:ext cx="12217879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0797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9494F-79A2-E0EE-DD30-1D9CBFBC3FF1}"/>
              </a:ext>
            </a:extLst>
          </p:cNvPr>
          <p:cNvSpPr txBox="1"/>
          <p:nvPr/>
        </p:nvSpPr>
        <p:spPr>
          <a:xfrm>
            <a:off x="1634835" y="1444373"/>
            <a:ext cx="8437419" cy="329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40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data types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endParaRPr lang="en-US" sz="3200" dirty="0">
              <a:solidFill>
                <a:srgbClr val="1F1F1F"/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True/false</a:t>
            </a:r>
            <a:r>
              <a:rPr lang="en-US" sz="36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This is also known as Boolean data type,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b="1" dirty="0">
                <a:solidFill>
                  <a:srgbClr val="1F1F1F"/>
                </a:solidFill>
                <a:effectLst/>
                <a:latin typeface="unset"/>
                <a:ea typeface="Times New Roman" panose="02020603050405020304" pitchFamily="18" charset="0"/>
                <a:cs typeface="Arial" panose="020B0604020202020204" pitchFamily="34" charset="0"/>
              </a:rPr>
              <a:t>Binary</a:t>
            </a:r>
            <a:r>
              <a:rPr lang="en-US" sz="36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:.</a:t>
            </a:r>
            <a:endParaRPr lang="en-US" sz="3200" dirty="0">
              <a:solidFill>
                <a:srgbClr val="1F1F1F"/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B2191-E948-A687-12F7-7B9E2CDF7ED8}"/>
              </a:ext>
            </a:extLst>
          </p:cNvPr>
          <p:cNvSpPr txBox="1"/>
          <p:nvPr/>
        </p:nvSpPr>
        <p:spPr>
          <a:xfrm>
            <a:off x="-25879" y="0"/>
            <a:ext cx="12217879" cy="775575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0482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Benefits of working with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3EE92-EFD9-CEA1-4115-3535B3D8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60" y="5248156"/>
            <a:ext cx="5144218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77989-EA7B-DDF0-34BF-04567152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29" y="2052445"/>
            <a:ext cx="2981741" cy="2753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27F6E9-6402-5536-C517-2D8B992FD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419" y="2066735"/>
            <a:ext cx="295316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Benefits of working with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4F170-8A7C-3707-321B-2ACDF474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36" y="5220420"/>
            <a:ext cx="5096586" cy="952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06A424-01BE-4143-A080-3402F998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656" y="1656633"/>
            <a:ext cx="2962688" cy="2724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EA48DE-4BA5-E1A2-154A-8921027C2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656" y="1637580"/>
            <a:ext cx="3372321" cy="2743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49DD6C-508D-C1BD-1764-ABD9B4925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27" y="1345497"/>
            <a:ext cx="455358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2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9884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ETL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15C1F-10DC-2EC6-47EF-2683E87B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97" y="1723787"/>
            <a:ext cx="3258005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Benefits of working with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DCB30-A196-211C-ACCB-BAC8869B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56" y="5357039"/>
            <a:ext cx="5068007" cy="752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9D0D98-0B6B-FA19-418C-3244F743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61" y="1521470"/>
            <a:ext cx="2981741" cy="2762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E71DE-2E55-94CB-C434-0F1E416E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236" y="982459"/>
            <a:ext cx="3286584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Benefits of working with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5F78B-62CA-77B1-D279-34DA2D62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70" y="5300868"/>
            <a:ext cx="5068007" cy="91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91BD4-D559-D13A-57E4-6F5B04EE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9" y="1406037"/>
            <a:ext cx="3258005" cy="3562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B2574-B9D4-4184-00D3-0530E238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51" y="2481798"/>
            <a:ext cx="1600423" cy="666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18505C-0BEC-9161-1142-7A6CEB30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48" y="1338929"/>
            <a:ext cx="272453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4518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Benefits of working with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BBD24-7A4F-13CE-E51B-F5BD16FF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02" y="1471448"/>
            <a:ext cx="3610479" cy="36390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E654FDB-2D01-DE49-18FD-E5C0CA4BE876}"/>
              </a:ext>
            </a:extLst>
          </p:cNvPr>
          <p:cNvGrpSpPr/>
          <p:nvPr/>
        </p:nvGrpSpPr>
        <p:grpSpPr>
          <a:xfrm>
            <a:off x="1288096" y="5386552"/>
            <a:ext cx="5833781" cy="752231"/>
            <a:chOff x="218421" y="5366754"/>
            <a:chExt cx="5833781" cy="7522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42C65E-28C5-34AC-B3BF-3FEEA656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328" y="5366754"/>
              <a:ext cx="5765874" cy="29531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2E7C28-1C9F-E1FD-0940-98B9E8C59872}"/>
                </a:ext>
              </a:extLst>
            </p:cNvPr>
            <p:cNvSpPr/>
            <p:nvPr/>
          </p:nvSpPr>
          <p:spPr>
            <a:xfrm>
              <a:off x="218421" y="5534210"/>
              <a:ext cx="57658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Reduce Computational Resources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0B5B6CD-9576-4D5A-2D46-8924DF76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55" y="1022766"/>
            <a:ext cx="1829055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0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58136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Remove Columns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A3283-C6B2-4459-ECFE-E4E14FC8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02" y="919884"/>
            <a:ext cx="7345232" cy="4914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50B80C-8C4D-BAF2-1278-2C608CD4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493" y="780680"/>
            <a:ext cx="248637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105178" y="-38478"/>
            <a:ext cx="12086822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Rename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CD240-4215-5F56-3B2A-13C261FA8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95" y="780680"/>
            <a:ext cx="7983064" cy="529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AA582-6948-5C51-9F32-C87B864E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32" y="752101"/>
            <a:ext cx="7992590" cy="5353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791B2-75C1-9842-2A09-6F0736F99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84" y="761628"/>
            <a:ext cx="7954485" cy="5334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E4ED0-D1E7-BF9B-DB8C-E83D47E13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673" y="752101"/>
            <a:ext cx="7925906" cy="5344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C7F66E-137E-9175-6267-900CA60A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224" y="4079716"/>
            <a:ext cx="2467319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Promote Header Rows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8E054B-2D37-F8C3-DE97-F682CD9EEFBB}"/>
              </a:ext>
            </a:extLst>
          </p:cNvPr>
          <p:cNvGrpSpPr/>
          <p:nvPr/>
        </p:nvGrpSpPr>
        <p:grpSpPr>
          <a:xfrm>
            <a:off x="84886" y="2809788"/>
            <a:ext cx="12022228" cy="1238423"/>
            <a:chOff x="84886" y="2809788"/>
            <a:chExt cx="12022228" cy="123842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C55106-8D6B-A059-A905-1AEE1D729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86" y="2809788"/>
              <a:ext cx="12022228" cy="123842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330F13-D236-808D-4717-33B43878971A}"/>
                </a:ext>
              </a:extLst>
            </p:cNvPr>
            <p:cNvSpPr/>
            <p:nvPr/>
          </p:nvSpPr>
          <p:spPr>
            <a:xfrm>
              <a:off x="7599872" y="3079630"/>
              <a:ext cx="1846053" cy="9661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28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0" y="-15869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Change a data type</a:t>
            </a:r>
          </a:p>
        </p:txBody>
      </p:sp>
      <p:pic>
        <p:nvPicPr>
          <p:cNvPr id="3" name="Picture 2" descr="Data type selection drop down menu on column">
            <a:extLst>
              <a:ext uri="{FF2B5EF4-FFF2-40B4-BE49-F238E27FC236}">
                <a16:creationId xmlns:a16="http://schemas.microsoft.com/office/drawing/2014/main" id="{8867B5C9-8418-6A63-2B28-154C574F86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47" y="603310"/>
            <a:ext cx="9765102" cy="5492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65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0" y="-90873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Change a data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967E5-0118-4CD9-DA36-FB80ED90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671127"/>
            <a:ext cx="9754961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0" y="-8626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Common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83759-59EE-CB8A-3A6B-C6A628577449}"/>
              </a:ext>
            </a:extLst>
          </p:cNvPr>
          <p:cNvSpPr txBox="1"/>
          <p:nvPr/>
        </p:nvSpPr>
        <p:spPr>
          <a:xfrm>
            <a:off x="2695756" y="1783228"/>
            <a:ext cx="6167886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Missing or null values</a:t>
            </a:r>
            <a:endParaRPr lang="en-US" sz="3200" b="1" dirty="0">
              <a:solidFill>
                <a:srgbClr val="1F1F1F"/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Duplicate rows</a:t>
            </a:r>
            <a:endParaRPr lang="en-US" sz="3200" b="1" dirty="0">
              <a:solidFill>
                <a:srgbClr val="1F1F1F"/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Inconsistent data types.</a:t>
            </a:r>
            <a:endParaRPr lang="en-US" sz="3200" b="1" dirty="0">
              <a:solidFill>
                <a:srgbClr val="1F1F1F"/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3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0" y="-10209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Missing or null values</a:t>
            </a:r>
          </a:p>
        </p:txBody>
      </p:sp>
      <p:pic>
        <p:nvPicPr>
          <p:cNvPr id="3" name="Picture 2" descr="No data type in column">
            <a:extLst>
              <a:ext uri="{FF2B5EF4-FFF2-40B4-BE49-F238E27FC236}">
                <a16:creationId xmlns:a16="http://schemas.microsoft.com/office/drawing/2014/main" id="{F98542B0-BA78-DA62-C3CF-4E128CC96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15" y="768290"/>
            <a:ext cx="9514936" cy="5352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60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538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ETL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64A6D-2592-7464-87A3-95EFBB42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58" y="885380"/>
            <a:ext cx="10058401" cy="53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1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0" y="-81501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Duplicate rows</a:t>
            </a:r>
          </a:p>
        </p:txBody>
      </p:sp>
      <p:pic>
        <p:nvPicPr>
          <p:cNvPr id="3" name="Picture 2" descr="Duplicated data">
            <a:extLst>
              <a:ext uri="{FF2B5EF4-FFF2-40B4-BE49-F238E27FC236}">
                <a16:creationId xmlns:a16="http://schemas.microsoft.com/office/drawing/2014/main" id="{F6F0AFD6-409A-409E-AEEB-D5E92BE08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57" y="635155"/>
            <a:ext cx="9799607" cy="551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5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9CC1-8C7E-91C4-2279-04CCC0AABB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Inconsistent data types</a:t>
            </a:r>
          </a:p>
        </p:txBody>
      </p:sp>
      <p:pic>
        <p:nvPicPr>
          <p:cNvPr id="3" name="Picture 2" descr="incorrect data type in column">
            <a:extLst>
              <a:ext uri="{FF2B5EF4-FFF2-40B4-BE49-F238E27FC236}">
                <a16:creationId xmlns:a16="http://schemas.microsoft.com/office/drawing/2014/main" id="{3334396F-7DF7-450B-F3AA-0FCF90ECBA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79" y="700356"/>
            <a:ext cx="9549442" cy="5371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49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Importance of data combination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DEB7C8-D538-21C9-A698-46BBDE45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24" y="919884"/>
            <a:ext cx="5409997" cy="462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-19324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Importance of data combination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28D20-AF73-6141-D311-BA42E427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56" y="1763101"/>
            <a:ext cx="2924583" cy="4039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7A2A5-F390-E52E-2086-530DA58F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026" y="759069"/>
            <a:ext cx="5344271" cy="73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E4BDF-27C2-4C1D-04DC-EFEE12731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07" y="3066999"/>
            <a:ext cx="1667108" cy="3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E326D-A6C1-F906-D3F9-6F322B127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032" y="1488283"/>
            <a:ext cx="2724530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Importance of data combination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B165B-A82D-2C6C-39B5-8BD915D3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31" y="1036710"/>
            <a:ext cx="7299945" cy="47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5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Importance of data combination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7E031-1A35-2BE1-9A2A-0DC70779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57" y="983006"/>
            <a:ext cx="3667637" cy="64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ED1A0-0F50-BBF3-A47C-4DFF72E5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67" y="1635109"/>
            <a:ext cx="2486372" cy="3658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185A1-1EA3-F44C-B94C-06DA0E942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184" y="1539846"/>
            <a:ext cx="2362530" cy="3753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30E46-F7DB-B622-2C19-007312720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0" y="1693918"/>
            <a:ext cx="8833078" cy="40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5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Importance of data combination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BC9A3-C9A1-4970-91D7-898930B8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13" y="919884"/>
            <a:ext cx="6439799" cy="5363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634DD-EB93-B5B5-58F9-5177B226C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7" y="1681884"/>
            <a:ext cx="7154273" cy="4248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E60B0-1E21-1A62-E7B7-7E65E7148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26" y="1686258"/>
            <a:ext cx="6291786" cy="43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1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-4827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Importance of data combination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A50C0-E6E5-E246-0AEF-1CDBD8F8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84" y="919884"/>
            <a:ext cx="7544853" cy="84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239A7-FDBA-83BE-8AA5-44B98A16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3" y="1909859"/>
            <a:ext cx="2972215" cy="376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9AE32-41B4-F865-B6E1-136514E4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37" y="1767727"/>
            <a:ext cx="5210902" cy="4067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D7640-6FCC-AA83-3364-6BF9EBBE0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926" y="1541746"/>
            <a:ext cx="7363853" cy="4143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7EAB91-902A-7C7F-F53B-843AB1178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497" y="2590683"/>
            <a:ext cx="1771897" cy="838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4B288A-DC7E-FEDA-ADBD-1BAA0D7E7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8007" y="1720703"/>
            <a:ext cx="1238423" cy="1476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EFE55F-4087-3965-8660-C2D3A83F0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0909" y="3429000"/>
            <a:ext cx="3648584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Two Ways to Combine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8D75C-ADB5-47D1-1A1A-CC28177D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11" y="1270159"/>
            <a:ext cx="2581635" cy="1143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C26F1-85E0-FC05-7F8B-715DFF38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52" y="3220366"/>
            <a:ext cx="233395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1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Two Ways to Combine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1FFB4-167A-97C5-60B2-31B58E8A4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52" y="784083"/>
            <a:ext cx="4358893" cy="5289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CEB17-7240-208F-89E9-5D8DFB57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82" y="1654654"/>
            <a:ext cx="6725536" cy="42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286328" y="157884"/>
            <a:ext cx="10058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ETL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C9C07-0A84-19F2-80FD-01087FD5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40" y="0"/>
            <a:ext cx="12251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Two Ways to Combine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FAE7D-54AB-BE7E-D21A-7020A2C83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9" y="2073607"/>
            <a:ext cx="2857899" cy="340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A92F3-54F1-3749-059A-3276AE28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910" y="919884"/>
            <a:ext cx="2972215" cy="885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2834F-189E-65F9-D6E3-29394DE34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756" y="1805833"/>
            <a:ext cx="2514951" cy="3572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EE28A4-0516-7CDF-8E79-F8DE1CCD2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73" y="1711448"/>
            <a:ext cx="10205049" cy="45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6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-30051"/>
            <a:ext cx="12266762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Two Ways to Combine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78DE4-6218-0A18-DB0B-9AD4DD02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634" y="919884"/>
            <a:ext cx="2105319" cy="704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51F055-E824-291C-F47E-6FF2574E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43" y="1715360"/>
            <a:ext cx="2391109" cy="4410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14488-2610-E181-E82B-9F2FF6985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02" y="1670371"/>
            <a:ext cx="10214045" cy="445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1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Two Ways to Combine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8878E-4EC6-829A-1D5D-08719CB5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08" y="781102"/>
            <a:ext cx="9359660" cy="52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1FAA4-B474-1886-F351-9419FA16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81" y="0"/>
            <a:ext cx="10606715" cy="5989764"/>
          </a:xfrm>
          <a:prstGeom prst="rect">
            <a:avLst/>
          </a:prstGeom>
          <a:solidFill>
            <a:srgbClr val="793E3B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AE21A-39A6-49F6-3756-5DAEB0EDB621}"/>
              </a:ext>
            </a:extLst>
          </p:cNvPr>
          <p:cNvSpPr txBox="1"/>
          <p:nvPr/>
        </p:nvSpPr>
        <p:spPr>
          <a:xfrm>
            <a:off x="2098249" y="4870039"/>
            <a:ext cx="98522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Unpivot and pivot operations are data transformation techniques that you can use to reshape and restructure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EBD80-3CF9-D8A9-68A4-79CB5D4E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656" y="170581"/>
            <a:ext cx="3867690" cy="1181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CD86A-2384-634A-95E2-7D9915F3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1" y="1247470"/>
            <a:ext cx="526806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F11BF-F058-AC58-D5E6-6AD6D6DB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824" y="1564810"/>
            <a:ext cx="5999735" cy="3384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F8079-41E3-7196-1FE1-8C84EC4D79E8}"/>
              </a:ext>
            </a:extLst>
          </p:cNvPr>
          <p:cNvSpPr txBox="1"/>
          <p:nvPr/>
        </p:nvSpPr>
        <p:spPr>
          <a:xfrm>
            <a:off x="5378823" y="529319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the pivot operation refers to the transformation of data from a narrow format with fewer columns to a wide format with multiple columns by reorganizing the data structure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95D97-76F4-5F12-7438-03B17E6E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38" y="26065"/>
            <a:ext cx="10742762" cy="5996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C623C-B43E-A7C5-8D00-E593F0252CD8}"/>
              </a:ext>
            </a:extLst>
          </p:cNvPr>
          <p:cNvSpPr txBox="1"/>
          <p:nvPr/>
        </p:nvSpPr>
        <p:spPr>
          <a:xfrm>
            <a:off x="3048786" y="4401138"/>
            <a:ext cx="60944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It enables data analysts to convert rows into columns based on specific criteria or values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DFDFD-8108-578F-B15E-3D11FE34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12" y="0"/>
            <a:ext cx="10557843" cy="5967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BD93B-E2BD-4E54-A5B8-4699368095D7}"/>
              </a:ext>
            </a:extLst>
          </p:cNvPr>
          <p:cNvSpPr txBox="1"/>
          <p:nvPr/>
        </p:nvSpPr>
        <p:spPr>
          <a:xfrm>
            <a:off x="6199517" y="487718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This operation is often used to summarize and aggregate data, create cross-tabulations, and represent data in a more structured easy-to-understand way for analysis and reporting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5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3133EB-6490-E967-E01B-E1CCEBE98C01}"/>
              </a:ext>
            </a:extLst>
          </p:cNvPr>
          <p:cNvSpPr/>
          <p:nvPr/>
        </p:nvSpPr>
        <p:spPr>
          <a:xfrm>
            <a:off x="826789" y="152900"/>
            <a:ext cx="2562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FC851-E3C8-6EF5-17BB-4C1AED3EED4A}"/>
              </a:ext>
            </a:extLst>
          </p:cNvPr>
          <p:cNvSpPr txBox="1"/>
          <p:nvPr/>
        </p:nvSpPr>
        <p:spPr>
          <a:xfrm>
            <a:off x="1900178" y="1222880"/>
            <a:ext cx="79696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say you want to analyze the sales data based on different product categories as part of the sales analysis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63699-EA4E-F6F8-29C6-3A85730C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58" y="2162725"/>
            <a:ext cx="5144218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9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AEDCC-77F6-2EB3-0720-C02972A6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" y="1235370"/>
            <a:ext cx="5144218" cy="3972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980746-22FD-CA9D-B72A-2AC0E7C3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3618"/>
            <a:ext cx="12192000" cy="4510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D882F-7C1E-4FF0-9A6E-22B1DDD62E76}"/>
              </a:ext>
            </a:extLst>
          </p:cNvPr>
          <p:cNvSpPr txBox="1"/>
          <p:nvPr/>
        </p:nvSpPr>
        <p:spPr>
          <a:xfrm>
            <a:off x="5509937" y="5207849"/>
            <a:ext cx="6234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you can transform the rows containing individual product categories into separate columns. </a:t>
            </a:r>
          </a:p>
        </p:txBody>
      </p:sp>
    </p:spTree>
    <p:extLst>
      <p:ext uri="{BB962C8B-B14F-4D97-AF65-F5344CB8AC3E}">
        <p14:creationId xmlns:p14="http://schemas.microsoft.com/office/powerpoint/2010/main" val="42324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BD882F-7C1E-4FF0-9A6E-22B1DDD62E76}"/>
              </a:ext>
            </a:extLst>
          </p:cNvPr>
          <p:cNvSpPr txBox="1"/>
          <p:nvPr/>
        </p:nvSpPr>
        <p:spPr>
          <a:xfrm>
            <a:off x="5556113" y="4843894"/>
            <a:ext cx="6234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This pivot operation enables you to present the sales data in a more concise and structured manner, making it easier to identify trends, top-selling products, and performance within each category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43AEA-0A30-5A35-F04A-ACCADA6E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339"/>
            <a:ext cx="12192000" cy="31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40205-948D-0B5C-1CDB-DE169D34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85" y="1761956"/>
            <a:ext cx="2514951" cy="241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E5251-872E-FCA2-35AF-A9D54F33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70" y="425679"/>
            <a:ext cx="8440328" cy="1752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0CE21-360D-0F3C-690B-475BE333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323" y="2334327"/>
            <a:ext cx="8059275" cy="1533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2C8D9-659D-C4D3-3188-8B2EF515F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534" y="4023869"/>
            <a:ext cx="8440328" cy="1924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46057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Extract Process</a:t>
            </a:r>
          </a:p>
        </p:txBody>
      </p:sp>
    </p:spTree>
    <p:extLst>
      <p:ext uri="{BB962C8B-B14F-4D97-AF65-F5344CB8AC3E}">
        <p14:creationId xmlns:p14="http://schemas.microsoft.com/office/powerpoint/2010/main" val="352118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0DA4A-9AD8-25E7-97B0-82BF8FA8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528" y="18927"/>
            <a:ext cx="9733472" cy="5444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D5D9D-79A5-D664-422C-0DA7C12FFF26}"/>
              </a:ext>
            </a:extLst>
          </p:cNvPr>
          <p:cNvSpPr txBox="1"/>
          <p:nvPr/>
        </p:nvSpPr>
        <p:spPr>
          <a:xfrm>
            <a:off x="2304946" y="4863620"/>
            <a:ext cx="8946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The unpivot operation refers to the transformation of data from a wide format with multiple columns to a narrow format with fewer columns by reshaping the data structure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9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11A0E-0733-D8BA-DBC3-3513FED7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98" y="0"/>
            <a:ext cx="10500826" cy="5932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FE292-A29A-1BB4-3AAD-5927A98BDF0F}"/>
              </a:ext>
            </a:extLst>
          </p:cNvPr>
          <p:cNvSpPr txBox="1"/>
          <p:nvPr/>
        </p:nvSpPr>
        <p:spPr>
          <a:xfrm>
            <a:off x="2079613" y="4653764"/>
            <a:ext cx="102280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It involves converting column headers into row values resulting in a more structured and standardized representation of the data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28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0AEF7-E231-F122-C746-28929C56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637785"/>
            <a:ext cx="9774014" cy="5582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DE13E8-C2A8-22E8-1B61-18B0F2D0BF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Data Profiling</a:t>
            </a:r>
          </a:p>
        </p:txBody>
      </p:sp>
    </p:spTree>
    <p:extLst>
      <p:ext uri="{BB962C8B-B14F-4D97-AF65-F5344CB8AC3E}">
        <p14:creationId xmlns:p14="http://schemas.microsoft.com/office/powerpoint/2010/main" val="211142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5D1E5-D10B-DEE9-0BFE-766BFAD7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99" y="1620982"/>
            <a:ext cx="10345215" cy="3232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22C31-3831-5086-A0FF-024E28760212}"/>
              </a:ext>
            </a:extLst>
          </p:cNvPr>
          <p:cNvSpPr txBox="1"/>
          <p:nvPr/>
        </p:nvSpPr>
        <p:spPr>
          <a:xfrm>
            <a:off x="595745" y="5655071"/>
            <a:ext cx="8007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 should check these characteristics for each numerical field</a:t>
            </a:r>
            <a:endParaRPr lang="en-US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0B211-031A-19C1-0D39-0E7AB030E204}"/>
              </a:ext>
            </a:extLst>
          </p:cNvPr>
          <p:cNvCxnSpPr/>
          <p:nvPr/>
        </p:nvCxnSpPr>
        <p:spPr>
          <a:xfrm>
            <a:off x="595745" y="5655071"/>
            <a:ext cx="7758546" cy="0"/>
          </a:xfrm>
          <a:prstGeom prst="line">
            <a:avLst/>
          </a:prstGeom>
          <a:ln w="38100">
            <a:solidFill>
              <a:srgbClr val="7B2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8B2881-35FA-80BC-B121-A162F43974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Data Profiling</a:t>
            </a:r>
          </a:p>
        </p:txBody>
      </p:sp>
    </p:spTree>
    <p:extLst>
      <p:ext uri="{BB962C8B-B14F-4D97-AF65-F5344CB8AC3E}">
        <p14:creationId xmlns:p14="http://schemas.microsoft.com/office/powerpoint/2010/main" val="7174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C6E03-D514-04E2-A8F4-3EFCDE29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01469"/>
            <a:ext cx="12182676" cy="34524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9893F88-741F-37AD-F7DF-32C369F46AEB}"/>
              </a:ext>
            </a:extLst>
          </p:cNvPr>
          <p:cNvGrpSpPr/>
          <p:nvPr/>
        </p:nvGrpSpPr>
        <p:grpSpPr>
          <a:xfrm>
            <a:off x="651163" y="5435814"/>
            <a:ext cx="2355273" cy="590077"/>
            <a:chOff x="595745" y="5588214"/>
            <a:chExt cx="2355273" cy="590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28DF6A-4D54-7D1B-82D6-6545D41E1D3A}"/>
                </a:ext>
              </a:extLst>
            </p:cNvPr>
            <p:cNvSpPr txBox="1"/>
            <p:nvPr/>
          </p:nvSpPr>
          <p:spPr>
            <a:xfrm>
              <a:off x="595745" y="5655071"/>
              <a:ext cx="23552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Example</a:t>
              </a:r>
              <a:endParaRPr lang="en-US" sz="2800" b="1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B81F76-677F-3C9D-3D39-658FE3EEBA47}"/>
                </a:ext>
              </a:extLst>
            </p:cNvPr>
            <p:cNvCxnSpPr>
              <a:cxnSpLocks/>
            </p:cNvCxnSpPr>
            <p:nvPr/>
          </p:nvCxnSpPr>
          <p:spPr>
            <a:xfrm>
              <a:off x="595745" y="5588214"/>
              <a:ext cx="1648691" cy="0"/>
            </a:xfrm>
            <a:prstGeom prst="line">
              <a:avLst/>
            </a:prstGeom>
            <a:ln w="38100">
              <a:solidFill>
                <a:srgbClr val="7B2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99CC8E-4046-94EB-F920-B8488A90E8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Data Profiling</a:t>
            </a:r>
          </a:p>
        </p:txBody>
      </p:sp>
    </p:spTree>
    <p:extLst>
      <p:ext uri="{BB962C8B-B14F-4D97-AF65-F5344CB8AC3E}">
        <p14:creationId xmlns:p14="http://schemas.microsoft.com/office/powerpoint/2010/main" val="9778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893F88-741F-37AD-F7DF-32C369F46AEB}"/>
              </a:ext>
            </a:extLst>
          </p:cNvPr>
          <p:cNvGrpSpPr/>
          <p:nvPr/>
        </p:nvGrpSpPr>
        <p:grpSpPr>
          <a:xfrm>
            <a:off x="651163" y="5435814"/>
            <a:ext cx="2355273" cy="590077"/>
            <a:chOff x="595745" y="5588214"/>
            <a:chExt cx="2355273" cy="590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28DF6A-4D54-7D1B-82D6-6545D41E1D3A}"/>
                </a:ext>
              </a:extLst>
            </p:cNvPr>
            <p:cNvSpPr txBox="1"/>
            <p:nvPr/>
          </p:nvSpPr>
          <p:spPr>
            <a:xfrm>
              <a:off x="595745" y="5655071"/>
              <a:ext cx="23552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Example</a:t>
              </a:r>
              <a:endParaRPr lang="en-US" sz="2800" b="1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B81F76-677F-3C9D-3D39-658FE3EEBA47}"/>
                </a:ext>
              </a:extLst>
            </p:cNvPr>
            <p:cNvCxnSpPr>
              <a:cxnSpLocks/>
            </p:cNvCxnSpPr>
            <p:nvPr/>
          </p:nvCxnSpPr>
          <p:spPr>
            <a:xfrm>
              <a:off x="595745" y="5588214"/>
              <a:ext cx="1648691" cy="0"/>
            </a:xfrm>
            <a:prstGeom prst="line">
              <a:avLst/>
            </a:prstGeom>
            <a:ln w="38100">
              <a:solidFill>
                <a:srgbClr val="7B2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BF6751-00A3-258B-9A7A-8C21CAC3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8" y="1280825"/>
            <a:ext cx="11166763" cy="3934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3D3CC-B65B-100F-270D-91857CDCEB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Data Profiling</a:t>
            </a:r>
          </a:p>
        </p:txBody>
      </p:sp>
    </p:spTree>
    <p:extLst>
      <p:ext uri="{BB962C8B-B14F-4D97-AF65-F5344CB8AC3E}">
        <p14:creationId xmlns:p14="http://schemas.microsoft.com/office/powerpoint/2010/main" val="61622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893F88-741F-37AD-F7DF-32C369F46AEB}"/>
              </a:ext>
            </a:extLst>
          </p:cNvPr>
          <p:cNvGrpSpPr/>
          <p:nvPr/>
        </p:nvGrpSpPr>
        <p:grpSpPr>
          <a:xfrm>
            <a:off x="1712212" y="5380598"/>
            <a:ext cx="2355273" cy="590077"/>
            <a:chOff x="595745" y="5588214"/>
            <a:chExt cx="2355273" cy="590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28DF6A-4D54-7D1B-82D6-6545D41E1D3A}"/>
                </a:ext>
              </a:extLst>
            </p:cNvPr>
            <p:cNvSpPr txBox="1"/>
            <p:nvPr/>
          </p:nvSpPr>
          <p:spPr>
            <a:xfrm>
              <a:off x="595745" y="5655071"/>
              <a:ext cx="23552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Example</a:t>
              </a:r>
              <a:endParaRPr lang="en-US" sz="2800" b="1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B81F76-677F-3C9D-3D39-658FE3EEBA47}"/>
                </a:ext>
              </a:extLst>
            </p:cNvPr>
            <p:cNvCxnSpPr>
              <a:cxnSpLocks/>
            </p:cNvCxnSpPr>
            <p:nvPr/>
          </p:nvCxnSpPr>
          <p:spPr>
            <a:xfrm>
              <a:off x="595745" y="5588214"/>
              <a:ext cx="1648691" cy="0"/>
            </a:xfrm>
            <a:prstGeom prst="line">
              <a:avLst/>
            </a:prstGeom>
            <a:ln w="38100">
              <a:solidFill>
                <a:srgbClr val="7B2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E700E2-276F-E2A9-DC42-2F4A7A31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406" y="945555"/>
            <a:ext cx="4734586" cy="4382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B5FC8-AFB7-7BF8-EA80-14F1F272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155" y="2052445"/>
            <a:ext cx="4229690" cy="27531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0B043D-1171-F227-4C5D-91902869F8F8}"/>
              </a:ext>
            </a:extLst>
          </p:cNvPr>
          <p:cNvSpPr/>
          <p:nvPr/>
        </p:nvSpPr>
        <p:spPr>
          <a:xfrm>
            <a:off x="8421992" y="3136611"/>
            <a:ext cx="14353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 , Max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6E4B0-9B0B-FBA7-425B-519BEB044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Data Profiling</a:t>
            </a:r>
          </a:p>
        </p:txBody>
      </p:sp>
    </p:spTree>
    <p:extLst>
      <p:ext uri="{BB962C8B-B14F-4D97-AF65-F5344CB8AC3E}">
        <p14:creationId xmlns:p14="http://schemas.microsoft.com/office/powerpoint/2010/main" val="309648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26B449-F443-EA12-EF46-2673434E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99" y="836073"/>
            <a:ext cx="9604776" cy="5346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2719C-DD06-883B-327A-E4860CF377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Data Profiling</a:t>
            </a:r>
          </a:p>
        </p:txBody>
      </p:sp>
    </p:spTree>
    <p:extLst>
      <p:ext uri="{BB962C8B-B14F-4D97-AF65-F5344CB8AC3E}">
        <p14:creationId xmlns:p14="http://schemas.microsoft.com/office/powerpoint/2010/main" val="26519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86B0-AEE8-4505-67E1-521E72B3BC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26732-741C-D12E-DC39-7F8373046316}"/>
              </a:ext>
            </a:extLst>
          </p:cNvPr>
          <p:cNvSpPr txBox="1"/>
          <p:nvPr/>
        </p:nvSpPr>
        <p:spPr>
          <a:xfrm>
            <a:off x="1981200" y="1116459"/>
            <a:ext cx="8229600" cy="9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data point that significantly deviates from other observations</a:t>
            </a: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C9231-D007-8588-778B-E340BB03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12" y="2247805"/>
            <a:ext cx="7634176" cy="3077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51CD6-A5A0-53F5-73CB-65E053527463}"/>
              </a:ext>
            </a:extLst>
          </p:cNvPr>
          <p:cNvSpPr txBox="1"/>
          <p:nvPr/>
        </p:nvSpPr>
        <p:spPr>
          <a:xfrm>
            <a:off x="4849091" y="5325413"/>
            <a:ext cx="3491345" cy="51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Min-Max Scaling </a:t>
            </a:r>
            <a:endParaRPr lang="en-US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23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13839-11A2-5B2C-AE33-FC84970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29" y="475965"/>
            <a:ext cx="6169942" cy="5177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D8F37-1C7B-508A-9D36-394F213A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762" y="1873641"/>
            <a:ext cx="5110850" cy="33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88E5-7F70-75B6-EA14-47A09EA5C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793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Extract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FB1E8-1DFE-40C2-983C-F770090AE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8" y="2102249"/>
            <a:ext cx="2781688" cy="2429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BB2AE-7D03-2991-2CE1-E810F4CB5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16" y="2161020"/>
            <a:ext cx="2762636" cy="240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D0929-A399-0093-D76D-4AEFCBB99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652" y="2226091"/>
            <a:ext cx="2734057" cy="230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17F51-7ED3-DF66-9714-BB6B152AD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344" y="2161020"/>
            <a:ext cx="280074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9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EE84B-0BC7-3DEE-0F9D-A51B875D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93" y="2176659"/>
            <a:ext cx="3886742" cy="3391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86DCF-31D9-44FB-8780-A33648AF3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35" y="1768745"/>
            <a:ext cx="3848637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3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38BA6-C3AA-23DC-3791-0C0054F1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786" y="1523734"/>
            <a:ext cx="4496427" cy="381053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4073F-71CB-DE29-A9C8-70B24949B122}"/>
              </a:ext>
            </a:extLst>
          </p:cNvPr>
          <p:cNvCxnSpPr/>
          <p:nvPr/>
        </p:nvCxnSpPr>
        <p:spPr>
          <a:xfrm flipH="1">
            <a:off x="8160327" y="4128655"/>
            <a:ext cx="1039091" cy="3186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EBB26F-B789-6C56-F44F-6105BEDAEAE4}"/>
              </a:ext>
            </a:extLst>
          </p:cNvPr>
          <p:cNvSpPr/>
          <p:nvPr/>
        </p:nvSpPr>
        <p:spPr>
          <a:xfrm>
            <a:off x="9373540" y="3429000"/>
            <a:ext cx="1500154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65300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0D3C3-9E04-12A9-7716-7147E7F8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131"/>
            <a:ext cx="12081163" cy="48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9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24713-068C-1364-D7E5-D56FE171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7" y="375854"/>
            <a:ext cx="9783540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4B353-C392-C001-2277-49681747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93" y="278437"/>
            <a:ext cx="9774014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69B5D-CF7D-94C2-6E29-9BA407AA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22" y="439929"/>
            <a:ext cx="982164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76A312-C6C3-0304-F922-9CF0EA34EB9F}"/>
              </a:ext>
            </a:extLst>
          </p:cNvPr>
          <p:cNvSpPr txBox="1"/>
          <p:nvPr/>
        </p:nvSpPr>
        <p:spPr>
          <a:xfrm>
            <a:off x="1620980" y="1709466"/>
            <a:ext cx="9518073" cy="210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Profiling Tools in Power Query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Microsoft power BI offers the following two profiling tools in the Power Query editor:</a:t>
            </a:r>
            <a:endParaRPr lang="en-US" sz="20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column quality, and </a:t>
            </a:r>
            <a:endParaRPr lang="en-US" sz="20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column distribution. </a:t>
            </a:r>
            <a:endParaRPr lang="en-US" sz="2000" dirty="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3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94839-0238-0623-AEE9-DF9C7738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1" y="598831"/>
            <a:ext cx="4915586" cy="541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0B3C5-0279-F540-90B8-577904BA4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62" y="2133600"/>
            <a:ext cx="4931361" cy="19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E457A-2995-C783-C8CB-2752B722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3" y="275169"/>
            <a:ext cx="10224654" cy="57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28B77-80EA-586F-FD7B-29E78DB0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7" y="468029"/>
            <a:ext cx="9975273" cy="57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6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1318</TotalTime>
  <Words>707</Words>
  <Application>Microsoft Office PowerPoint</Application>
  <PresentationFormat>Widescreen</PresentationFormat>
  <Paragraphs>143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24" baseType="lpstr">
      <vt:lpstr>Aptos Display</vt:lpstr>
      <vt:lpstr>Arial</vt:lpstr>
      <vt:lpstr>Arial Black</vt:lpstr>
      <vt:lpstr>Calibri</vt:lpstr>
      <vt:lpstr>Calibri Light</vt:lpstr>
      <vt:lpstr>Century Gothic</vt:lpstr>
      <vt:lpstr>Impact</vt:lpstr>
      <vt:lpstr>Lato</vt:lpstr>
      <vt:lpstr>Symbol</vt:lpstr>
      <vt:lpstr>unset</vt:lpstr>
      <vt:lpstr>Verdana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123</cp:revision>
  <dcterms:created xsi:type="dcterms:W3CDTF">2016-11-14T07:59:55Z</dcterms:created>
  <dcterms:modified xsi:type="dcterms:W3CDTF">2025-02-27T14:28:20Z</dcterms:modified>
</cp:coreProperties>
</file>